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219200"/>
            <a:ext cx="7772400" cy="1600200"/>
          </a:xfrm>
        </p:spPr>
        <p:txBody>
          <a:bodyPr>
            <a:normAutofit/>
          </a:bodyPr>
          <a:lstStyle/>
          <a:p>
            <a:r>
              <a:rPr lang="sr-Cyrl-RS" sz="6600" dirty="0" smtClean="0"/>
              <a:t>Дискриминација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7182" y="4953000"/>
            <a:ext cx="6400800" cy="1143000"/>
          </a:xfrm>
        </p:spPr>
        <p:txBody>
          <a:bodyPr>
            <a:normAutofit lnSpcReduction="10000"/>
          </a:bodyPr>
          <a:lstStyle/>
          <a:p>
            <a:pPr algn="r"/>
            <a:r>
              <a:rPr lang="sr-Cyrl-RS" dirty="0" smtClean="0">
                <a:solidFill>
                  <a:schemeClr val="tx1"/>
                </a:solidFill>
              </a:rPr>
              <a:t>Анђела Драгићевић</a:t>
            </a:r>
          </a:p>
          <a:p>
            <a:r>
              <a:rPr lang="sr-Cyrl-RS" dirty="0">
                <a:solidFill>
                  <a:schemeClr val="tx1"/>
                </a:solidFill>
              </a:rPr>
              <a:t> </a:t>
            </a:r>
            <a:r>
              <a:rPr lang="sr-Cyrl-RS" dirty="0" smtClean="0">
                <a:solidFill>
                  <a:schemeClr val="tx1"/>
                </a:solidFill>
              </a:rPr>
              <a:t>                            васпитач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2667000"/>
            <a:ext cx="6116782" cy="1752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345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Стереотипи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Cyrl-RS" b="1" dirty="0" smtClean="0"/>
              <a:t>Стереотипи</a:t>
            </a:r>
            <a:r>
              <a:rPr lang="sr-Cyrl-RS" dirty="0" smtClean="0"/>
              <a:t> представљају уопштена, упрошћена уверења о личним карактеристикама неке групе људи. Обично су то преувеличана, унапред формирана уверења о особинама неке категорије људи и накнадно закључујемо да ли су она истинита или не.</a:t>
            </a:r>
          </a:p>
          <a:p>
            <a:r>
              <a:rPr lang="sr-Cyrl-RS" b="1" dirty="0" smtClean="0"/>
              <a:t>Примери:</a:t>
            </a:r>
          </a:p>
          <a:p>
            <a:pPr>
              <a:buFontTx/>
              <a:buChar char="-"/>
            </a:pPr>
            <a:r>
              <a:rPr lang="sr-Cyrl-RS" dirty="0" smtClean="0"/>
              <a:t>Сви Немци су педантни.</a:t>
            </a:r>
          </a:p>
          <a:p>
            <a:pPr>
              <a:buFontTx/>
              <a:buChar char="-"/>
            </a:pPr>
            <a:r>
              <a:rPr lang="sr-Cyrl-RS" dirty="0" smtClean="0"/>
              <a:t>Жене су лоши возачи.</a:t>
            </a:r>
          </a:p>
          <a:p>
            <a:pPr>
              <a:buFontTx/>
              <a:buChar char="-"/>
            </a:pPr>
            <a:r>
              <a:rPr lang="sr-Cyrl-RS" dirty="0" smtClean="0"/>
              <a:t>Роми су музикални.</a:t>
            </a:r>
          </a:p>
          <a:p>
            <a:pPr marL="0" indent="0">
              <a:buNone/>
            </a:pPr>
            <a:r>
              <a:rPr lang="sr-Cyrl-R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893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Превазилажење дискриминације се врши на следеће начине: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Разумети  друге и упознати се са онима који имају другачије особине од већине</a:t>
            </a:r>
          </a:p>
          <a:p>
            <a:r>
              <a:rPr lang="sr-Cyrl-RS" dirty="0" smtClean="0"/>
              <a:t>Ставити се у туђу позицију и размислити како бисте се осећали да Вас неко дискриминише или чак врши насиље због тога</a:t>
            </a:r>
          </a:p>
          <a:p>
            <a:r>
              <a:rPr lang="sr-Cyrl-RS" dirty="0" smtClean="0"/>
              <a:t>Скренути пажњу другима када увидите да се врши дискриминација</a:t>
            </a:r>
          </a:p>
        </p:txBody>
      </p:sp>
    </p:spTree>
    <p:extLst>
      <p:ext uri="{BB962C8B-B14F-4D97-AF65-F5344CB8AC3E}">
        <p14:creationId xmlns:p14="http://schemas.microsoft.com/office/powerpoint/2010/main" val="581074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Појам дискриминације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Cyrl-RS" dirty="0" smtClean="0"/>
              <a:t>Појам дискриминација потиче од латинске речи </a:t>
            </a:r>
            <a:r>
              <a:rPr lang="sr-Latn-RS" i="1" dirty="0" smtClean="0"/>
              <a:t>discriminare</a:t>
            </a:r>
            <a:r>
              <a:rPr lang="sr-Latn-RS" dirty="0" smtClean="0"/>
              <a:t> </a:t>
            </a:r>
            <a:r>
              <a:rPr lang="sr-Cyrl-RS" dirty="0" smtClean="0"/>
              <a:t>што у преводу значи </a:t>
            </a:r>
            <a:r>
              <a:rPr lang="sr-Cyrl-RS" b="1" dirty="0" smtClean="0"/>
              <a:t>одвајати, правити разлику</a:t>
            </a:r>
            <a:r>
              <a:rPr lang="sr-Cyrl-RS" dirty="0" smtClean="0"/>
              <a:t>.</a:t>
            </a:r>
          </a:p>
          <a:p>
            <a:r>
              <a:rPr lang="sr-Cyrl-RS" dirty="0" smtClean="0"/>
              <a:t>Дискриминација се дефинише као свако недопуштено и неоправадано разликовање, искључивање, ограничавање или давање првенства, засновано на неком недозвољеном разлогу којим се крши равноправност или права слободе појединца.</a:t>
            </a:r>
          </a:p>
        </p:txBody>
      </p:sp>
    </p:spTree>
    <p:extLst>
      <p:ext uri="{BB962C8B-B14F-4D97-AF65-F5344CB8AC3E}">
        <p14:creationId xmlns:p14="http://schemas.microsoft.com/office/powerpoint/2010/main" val="956270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Основ за дискриминацију су </a:t>
            </a:r>
            <a:r>
              <a:rPr lang="sr-Cyrl-RS" b="1" dirty="0" smtClean="0"/>
              <a:t>лична својства: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sr-Cyrl-RS" dirty="0" smtClean="0"/>
              <a:t>Раса</a:t>
            </a:r>
          </a:p>
          <a:p>
            <a:pPr>
              <a:buFontTx/>
              <a:buChar char="-"/>
            </a:pPr>
            <a:r>
              <a:rPr lang="sr-Cyrl-RS" dirty="0" smtClean="0"/>
              <a:t>Пол</a:t>
            </a:r>
          </a:p>
          <a:p>
            <a:pPr>
              <a:buFontTx/>
              <a:buChar char="-"/>
            </a:pPr>
            <a:r>
              <a:rPr lang="sr-Cyrl-RS" dirty="0" smtClean="0"/>
              <a:t>Боја коже</a:t>
            </a:r>
          </a:p>
          <a:p>
            <a:pPr>
              <a:buFontTx/>
              <a:buChar char="-"/>
            </a:pPr>
            <a:r>
              <a:rPr lang="sr-Cyrl-RS" dirty="0" smtClean="0"/>
              <a:t>Језик</a:t>
            </a:r>
            <a:endParaRPr lang="vi-VN" dirty="0"/>
          </a:p>
          <a:p>
            <a:pPr>
              <a:buFontTx/>
              <a:buChar char="-"/>
            </a:pPr>
            <a:r>
              <a:rPr lang="sr-Cyrl-RS" dirty="0" smtClean="0"/>
              <a:t>Преци</a:t>
            </a:r>
          </a:p>
          <a:p>
            <a:pPr>
              <a:buFontTx/>
              <a:buChar char="-"/>
            </a:pPr>
            <a:r>
              <a:rPr lang="sr-Cyrl-RS" dirty="0" smtClean="0"/>
              <a:t>Држављанство</a:t>
            </a:r>
          </a:p>
          <a:p>
            <a:pPr>
              <a:buFontTx/>
              <a:buChar char="-"/>
            </a:pPr>
            <a:r>
              <a:rPr lang="sr-Cyrl-RS" dirty="0" smtClean="0"/>
              <a:t>Национална припадности или етничко порекло</a:t>
            </a:r>
          </a:p>
          <a:p>
            <a:pPr>
              <a:buFontTx/>
              <a:buChar char="-"/>
            </a:pPr>
            <a:r>
              <a:rPr lang="sr-Cyrl-RS" dirty="0" smtClean="0"/>
              <a:t>Верска или политичка уверења</a:t>
            </a:r>
            <a:endParaRPr lang="vi-V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2617" y="1905000"/>
            <a:ext cx="3663519" cy="2440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27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- Родни </a:t>
            </a:r>
            <a:r>
              <a:rPr lang="ru-RU" dirty="0"/>
              <a:t>идентитет</a:t>
            </a:r>
          </a:p>
          <a:p>
            <a:pPr marL="0" indent="0">
              <a:buNone/>
            </a:pPr>
            <a:r>
              <a:rPr lang="ru-RU" dirty="0" smtClean="0"/>
              <a:t>- Сексуална </a:t>
            </a:r>
            <a:r>
              <a:rPr lang="ru-RU" dirty="0"/>
              <a:t>оријентација</a:t>
            </a:r>
          </a:p>
          <a:p>
            <a:pPr marL="0" indent="0">
              <a:buNone/>
            </a:pPr>
            <a:r>
              <a:rPr lang="ru-RU" dirty="0" smtClean="0"/>
              <a:t>- Имовно </a:t>
            </a:r>
            <a:r>
              <a:rPr lang="ru-RU" dirty="0"/>
              <a:t>стање</a:t>
            </a:r>
          </a:p>
          <a:p>
            <a:pPr marL="0" indent="0">
              <a:buNone/>
            </a:pPr>
            <a:r>
              <a:rPr lang="ru-RU" dirty="0" smtClean="0"/>
              <a:t>- Здравствено </a:t>
            </a:r>
            <a:r>
              <a:rPr lang="ru-RU" dirty="0"/>
              <a:t>стање</a:t>
            </a:r>
          </a:p>
          <a:p>
            <a:pPr marL="0" indent="0">
              <a:buNone/>
            </a:pPr>
            <a:r>
              <a:rPr lang="ru-RU" dirty="0" smtClean="0"/>
              <a:t>- Инвалидитет</a:t>
            </a:r>
            <a:r>
              <a:rPr lang="ru-RU" dirty="0"/>
              <a:t>– seksualna orijentacija</a:t>
            </a:r>
          </a:p>
          <a:p>
            <a:pPr marL="0" indent="0">
              <a:buNone/>
            </a:pPr>
            <a:r>
              <a:rPr lang="ru-RU" dirty="0" smtClean="0"/>
              <a:t>- Генетске особености</a:t>
            </a:r>
          </a:p>
          <a:p>
            <a:pPr marL="0" indent="0">
              <a:buNone/>
            </a:pPr>
            <a:r>
              <a:rPr lang="ru-RU" dirty="0" smtClean="0"/>
              <a:t>- Брачни </a:t>
            </a:r>
            <a:r>
              <a:rPr lang="ru-RU" dirty="0"/>
              <a:t>и породични статус</a:t>
            </a:r>
          </a:p>
          <a:p>
            <a:pPr marL="0" indent="0">
              <a:buNone/>
            </a:pPr>
            <a:r>
              <a:rPr lang="ru-RU" dirty="0" smtClean="0"/>
              <a:t>- Старосно </a:t>
            </a:r>
            <a:r>
              <a:rPr lang="ru-RU" dirty="0"/>
              <a:t>доба</a:t>
            </a:r>
          </a:p>
          <a:p>
            <a:pPr marL="0" indent="0">
              <a:buNone/>
            </a:pPr>
            <a:r>
              <a:rPr lang="ru-RU" dirty="0" smtClean="0"/>
              <a:t>- Изглед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- Чланство </a:t>
            </a:r>
            <a:r>
              <a:rPr lang="ru-RU" dirty="0"/>
              <a:t>у политичким ,синдикалним и другим организацијама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917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sr-Cyrl-RS" dirty="0" smtClean="0"/>
              <a:t>Учесници у дискриминацији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05417"/>
            <a:ext cx="8229600" cy="4525963"/>
          </a:xfrm>
        </p:spPr>
        <p:txBody>
          <a:bodyPr/>
          <a:lstStyle/>
          <a:p>
            <a:r>
              <a:rPr lang="sr-Cyrl-RS" b="1" dirty="0" smtClean="0"/>
              <a:t>Дискриминатор</a:t>
            </a:r>
            <a:r>
              <a:rPr lang="sr-Cyrl-RS" dirty="0" smtClean="0"/>
              <a:t> може бити свако ко неједнако поступа према некоме због неког његовог личног својства.</a:t>
            </a:r>
          </a:p>
          <a:p>
            <a:r>
              <a:rPr lang="sr-Cyrl-RS" b="1" dirty="0" smtClean="0"/>
              <a:t>Жртва дискриминације </a:t>
            </a:r>
            <a:r>
              <a:rPr lang="sr-Cyrl-RS" dirty="0" smtClean="0"/>
              <a:t>такође може бити свако ко трпи недозвољено разликовање од стране неког појединца, групе или правног лица.</a:t>
            </a:r>
            <a:endParaRPr lang="sr-Cyrl-R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4267200"/>
            <a:ext cx="4953000" cy="2201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083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	Облици дискриминације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r>
              <a:rPr lang="sr-Cyrl-RS" b="1" dirty="0" smtClean="0"/>
              <a:t>Непосредна (директна) дискриминација </a:t>
            </a:r>
            <a:r>
              <a:rPr lang="sr-Cyrl-RS" dirty="0" smtClean="0"/>
              <a:t>подразумева да се према некој особи поступа другачије него према осталима у истој ситуацији.</a:t>
            </a:r>
          </a:p>
          <a:p>
            <a:r>
              <a:rPr lang="sr-Cyrl-RS" b="1" dirty="0" smtClean="0"/>
              <a:t>Посредна (индиректна) дискриминација </a:t>
            </a:r>
            <a:r>
              <a:rPr lang="sr-Cyrl-RS" dirty="0" smtClean="0"/>
              <a:t>постоји када на први поглед неутрално правило или понашање ставља особу у неповољнији положај, при чему за то не постоје оправдани разлози. Овај облик дискриминације се теже препознаје.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14594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Примери непосредне и посредне дискриминације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sr-Cyrl-RS" b="1" dirty="0" smtClean="0"/>
              <a:t>Непосредна дискриминација:</a:t>
            </a:r>
          </a:p>
          <a:p>
            <a:pPr marL="0" indent="0" algn="just">
              <a:buNone/>
            </a:pPr>
            <a:r>
              <a:rPr lang="ru-RU" sz="3000" dirty="0" smtClean="0"/>
              <a:t>- Ученику </a:t>
            </a:r>
            <a:r>
              <a:rPr lang="ru-RU" sz="3000" dirty="0"/>
              <a:t>који је заражен HIV-ом ускраћено </a:t>
            </a:r>
            <a:r>
              <a:rPr lang="ru-RU" sz="3000" dirty="0" smtClean="0"/>
              <a:t>право                 да </a:t>
            </a:r>
            <a:r>
              <a:rPr lang="ru-RU" sz="3000" dirty="0"/>
              <a:t>упише школу или да похађа наставу.</a:t>
            </a:r>
          </a:p>
          <a:p>
            <a:pPr marL="0" indent="0" algn="just">
              <a:buNone/>
            </a:pPr>
            <a:r>
              <a:rPr lang="ru-RU" sz="3000" dirty="0" smtClean="0"/>
              <a:t>- Ученику </a:t>
            </a:r>
            <a:r>
              <a:rPr lang="ru-RU" sz="3000" dirty="0"/>
              <a:t>ромске националности забрањен улазак </a:t>
            </a:r>
            <a:r>
              <a:rPr lang="ru-RU" sz="3000" dirty="0" smtClean="0"/>
              <a:t>у школски </a:t>
            </a:r>
            <a:r>
              <a:rPr lang="ru-RU" sz="3000" dirty="0"/>
              <a:t>клуб ученика</a:t>
            </a:r>
            <a:r>
              <a:rPr lang="ru-RU" sz="2800" dirty="0" smtClean="0"/>
              <a:t>.</a:t>
            </a:r>
            <a:endParaRPr lang="sr-Cyrl-RS" sz="2800" dirty="0" smtClean="0"/>
          </a:p>
          <a:p>
            <a:r>
              <a:rPr lang="sr-Cyrl-RS" b="1" dirty="0" smtClean="0"/>
              <a:t>Посредна дискриминација:</a:t>
            </a:r>
          </a:p>
          <a:p>
            <a:pPr algn="just">
              <a:buFontTx/>
              <a:buChar char="-"/>
            </a:pPr>
            <a:r>
              <a:rPr lang="sr-Cyrl-RS" sz="3000" dirty="0" smtClean="0"/>
              <a:t>За формирање школског одбојкашког тима долазе у обзир само ученици који су високи преко 180цм.</a:t>
            </a:r>
          </a:p>
          <a:p>
            <a:pPr algn="just">
              <a:buFontTx/>
              <a:buChar char="-"/>
            </a:pPr>
            <a:r>
              <a:rPr lang="sr-Cyrl-RS" sz="3000" dirty="0" smtClean="0"/>
              <a:t>Ученици иду у биоскоп са учеником који има инвалидитет, али он не може да уђе у биоскоп јер не посоји одговарајући прилаз.</a:t>
            </a:r>
          </a:p>
          <a:p>
            <a:pPr>
              <a:buFontTx/>
              <a:buChar char="-"/>
            </a:pPr>
            <a:endParaRPr lang="sr-Cyrl-RS" dirty="0" smtClean="0"/>
          </a:p>
          <a:p>
            <a:pPr marL="0" indent="0">
              <a:buNone/>
            </a:pPr>
            <a:endParaRPr lang="sr-Cyrl-R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952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Узроци дискриминације су: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sz="5400" dirty="0" smtClean="0"/>
              <a:t>Предрасуде и</a:t>
            </a:r>
          </a:p>
          <a:p>
            <a:r>
              <a:rPr lang="sr-Cyrl-RS" sz="5400" dirty="0" smtClean="0"/>
              <a:t>Стереотипи</a:t>
            </a:r>
            <a:endParaRPr lang="en-US" sz="5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581400"/>
            <a:ext cx="7391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707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Предрасуде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r-Cyrl-RS" b="1" dirty="0" smtClean="0"/>
              <a:t>Предрасуда</a:t>
            </a:r>
            <a:r>
              <a:rPr lang="sr-Cyrl-RS" dirty="0" smtClean="0"/>
              <a:t> представља претходни суд, </a:t>
            </a:r>
            <a:r>
              <a:rPr lang="sr-Cyrl-RS" b="1" dirty="0" smtClean="0"/>
              <a:t>специфичну врсту става </a:t>
            </a:r>
            <a:r>
              <a:rPr lang="sr-Cyrl-RS" dirty="0" smtClean="0"/>
              <a:t>који је донет унапред, пре него што смо истражили околности и чињенице. Информације које ми имамо или мислимо, у основи су погрешне и преносе се као карактеристика читаве заједнице. Предрасуде је </a:t>
            </a:r>
            <a:r>
              <a:rPr lang="sr-Cyrl-RS" b="1" dirty="0" smtClean="0"/>
              <a:t>тешко променити</a:t>
            </a:r>
            <a:r>
              <a:rPr lang="sr-Cyrl-RS" dirty="0" smtClean="0"/>
              <a:t>, а укључују и јак </a:t>
            </a:r>
            <a:r>
              <a:rPr lang="sr-Cyrl-RS" b="1" dirty="0" smtClean="0"/>
              <a:t>емотивни однос</a:t>
            </a:r>
            <a:r>
              <a:rPr lang="sr-Cyrl-RS" dirty="0" smtClean="0"/>
              <a:t>.</a:t>
            </a:r>
          </a:p>
          <a:p>
            <a:pPr marL="0" indent="0">
              <a:buNone/>
            </a:pPr>
            <a:endParaRPr lang="sr-Cyrl-RS" dirty="0" smtClean="0"/>
          </a:p>
          <a:p>
            <a:r>
              <a:rPr lang="sr-Cyrl-RS" b="1" dirty="0" smtClean="0"/>
              <a:t>Копноненте </a:t>
            </a:r>
            <a:r>
              <a:rPr lang="sr-Cyrl-RS" dirty="0" smtClean="0"/>
              <a:t>ставова, односно предрасуда су:</a:t>
            </a:r>
          </a:p>
          <a:p>
            <a:pPr marL="0" indent="0">
              <a:buNone/>
            </a:pPr>
            <a:r>
              <a:rPr lang="sr-Cyrl-RS" dirty="0"/>
              <a:t> </a:t>
            </a:r>
            <a:r>
              <a:rPr lang="sr-Cyrl-RS" dirty="0" smtClean="0"/>
              <a:t>     1. Когнитивна – укључује знање, тј.шта о нечему мислимо</a:t>
            </a:r>
          </a:p>
          <a:p>
            <a:pPr marL="0" indent="0">
              <a:buNone/>
            </a:pPr>
            <a:r>
              <a:rPr lang="sr-Cyrl-RS" dirty="0" smtClean="0"/>
              <a:t>      2. Емотивна –укључује наше осећаје </a:t>
            </a:r>
          </a:p>
          <a:p>
            <a:pPr marL="0" indent="0">
              <a:buNone/>
            </a:pPr>
            <a:r>
              <a:rPr lang="sr-Cyrl-RS" dirty="0"/>
              <a:t> </a:t>
            </a:r>
            <a:r>
              <a:rPr lang="sr-Cyrl-RS" dirty="0" smtClean="0"/>
              <a:t>     3. Бихејвиорална – подразумева понашање у складу са тим шта мислимо и осећамо</a:t>
            </a:r>
          </a:p>
          <a:p>
            <a:pPr marL="0" indent="0">
              <a:buNone/>
            </a:pPr>
            <a:endParaRPr lang="sr-Cyrl-RS" dirty="0" smtClean="0"/>
          </a:p>
          <a:p>
            <a:r>
              <a:rPr lang="sr-Cyrl-RS" b="1" dirty="0" smtClean="0"/>
              <a:t>Примери:</a:t>
            </a:r>
          </a:p>
          <a:p>
            <a:pPr>
              <a:buFontTx/>
              <a:buChar char="-"/>
            </a:pPr>
            <a:r>
              <a:rPr lang="sr-Cyrl-RS" sz="2600" dirty="0" smtClean="0"/>
              <a:t>Роми нису заинтересовани за образовање и имају свој карактеристичан начин живота.</a:t>
            </a:r>
          </a:p>
          <a:p>
            <a:pPr>
              <a:buFontTx/>
              <a:buChar char="-"/>
            </a:pPr>
            <a:r>
              <a:rPr lang="sr-Cyrl-RS" sz="2600" dirty="0" smtClean="0"/>
              <a:t>Не могу да смислим Јевреје.</a:t>
            </a:r>
          </a:p>
          <a:p>
            <a:pPr>
              <a:buFontTx/>
              <a:buChar char="-"/>
            </a:pPr>
            <a:r>
              <a:rPr lang="sr-Cyrl-RS" sz="2600" dirty="0" smtClean="0"/>
              <a:t>Не бих  никада живео у згради и којој живе црнци.</a:t>
            </a:r>
          </a:p>
          <a:p>
            <a:pPr marL="0" indent="0">
              <a:buNone/>
            </a:pPr>
            <a:r>
              <a:rPr lang="sr-Cyrl-R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273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529</Words>
  <Application>Microsoft Office PowerPoint</Application>
  <PresentationFormat>On-screen Show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Дискриминација</vt:lpstr>
      <vt:lpstr>Појам дискриминације</vt:lpstr>
      <vt:lpstr>Основ за дискриминацију су лична својства:</vt:lpstr>
      <vt:lpstr>PowerPoint Presentation</vt:lpstr>
      <vt:lpstr>Учесници у дискриминацији</vt:lpstr>
      <vt:lpstr> Облици дискриминације</vt:lpstr>
      <vt:lpstr>Примери непосредне и посредне дискриминације</vt:lpstr>
      <vt:lpstr>Узроци дискриминације су:</vt:lpstr>
      <vt:lpstr>Предрасуде</vt:lpstr>
      <vt:lpstr>Стереотипи</vt:lpstr>
      <vt:lpstr>Превазилажење дискриминације се врши на следеће начине: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Дискриминација</dc:title>
  <dc:creator>IV sprat</dc:creator>
  <cp:lastModifiedBy>yy</cp:lastModifiedBy>
  <cp:revision>14</cp:revision>
  <dcterms:created xsi:type="dcterms:W3CDTF">2006-08-16T00:00:00Z</dcterms:created>
  <dcterms:modified xsi:type="dcterms:W3CDTF">2020-12-10T20:37:11Z</dcterms:modified>
</cp:coreProperties>
</file>