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61" r:id="rId3"/>
    <p:sldId id="272" r:id="rId4"/>
    <p:sldId id="260" r:id="rId5"/>
    <p:sldId id="273" r:id="rId6"/>
    <p:sldId id="262" r:id="rId7"/>
    <p:sldId id="267" r:id="rId8"/>
    <p:sldId id="280" r:id="rId9"/>
    <p:sldId id="271" r:id="rId10"/>
    <p:sldId id="269" r:id="rId11"/>
    <p:sldId id="275" r:id="rId12"/>
    <p:sldId id="283" r:id="rId13"/>
    <p:sldId id="282" r:id="rId14"/>
    <p:sldId id="256" r:id="rId1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76BF-4AD5-46EE-AE5D-9FFAE88A787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BFEA7D-8BCF-46BA-9D6D-B48E7A251F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357B9B-1B56-4936-BE60-D7037E14C779}"/>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5" name="Footer Placeholder 4">
            <a:extLst>
              <a:ext uri="{FF2B5EF4-FFF2-40B4-BE49-F238E27FC236}">
                <a16:creationId xmlns:a16="http://schemas.microsoft.com/office/drawing/2014/main" id="{4F5D650B-D9A1-4E4F-8258-8D0914ED1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F3FD8-E896-4BD4-8398-9BFE4101697D}"/>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3664060533"/>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34B92-8F87-4152-B331-D5D04D8D16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56AA95-F252-4752-8287-AA527D3C34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36D1A-F3DC-449B-A0B4-B7DE61C6E58E}"/>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5" name="Footer Placeholder 4">
            <a:extLst>
              <a:ext uri="{FF2B5EF4-FFF2-40B4-BE49-F238E27FC236}">
                <a16:creationId xmlns:a16="http://schemas.microsoft.com/office/drawing/2014/main" id="{CBDD1A8D-7BF9-49D3-B275-B393D4AEE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8B606-C492-4654-91FE-8F9042B18C11}"/>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1856558609"/>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4C4AB-2D12-4A60-A587-1AF22C5264F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7E778-E682-432F-B676-F7854C4C23B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BB349-C8C5-4A60-B2DA-946FDCAAFF58}"/>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5" name="Footer Placeholder 4">
            <a:extLst>
              <a:ext uri="{FF2B5EF4-FFF2-40B4-BE49-F238E27FC236}">
                <a16:creationId xmlns:a16="http://schemas.microsoft.com/office/drawing/2014/main" id="{7266105E-C5FC-4D13-B56F-A1D3CAB2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1C691-527C-49F4-AACC-3E6FA1EDDEA0}"/>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2792798461"/>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676E-8E26-49B5-9A2D-EA398AE1F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D000F-6269-4911-940E-88BC766444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8F4A7-9E73-4A25-AFAD-FA672F95DC9F}"/>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5" name="Footer Placeholder 4">
            <a:extLst>
              <a:ext uri="{FF2B5EF4-FFF2-40B4-BE49-F238E27FC236}">
                <a16:creationId xmlns:a16="http://schemas.microsoft.com/office/drawing/2014/main" id="{75072234-3B61-4EA3-A004-4DFBA3C16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8F7E2-7FCA-4443-9C9C-DCBF93F8FAC1}"/>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2361379404"/>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1EBA-3310-4CD7-9859-E5C0F4C700F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82F5E5-4D99-4CAB-B8CD-C2D4DE11F28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3A728F-A07A-4D45-8B17-A2FFC76D7CC3}"/>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5" name="Footer Placeholder 4">
            <a:extLst>
              <a:ext uri="{FF2B5EF4-FFF2-40B4-BE49-F238E27FC236}">
                <a16:creationId xmlns:a16="http://schemas.microsoft.com/office/drawing/2014/main" id="{AE794199-579A-4584-963C-07EAC4642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D54E7-2D5D-4789-B5BA-0CC69DBF6C77}"/>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913690897"/>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9D83-FB19-48F5-B369-E142A506E2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1B5DE-8D54-4CA7-9FF4-912801EF26E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F6F2-A7FE-40EC-856E-6442DD8E624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45A62-5735-43AF-A3B7-F4A92ADEA291}"/>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6" name="Footer Placeholder 5">
            <a:extLst>
              <a:ext uri="{FF2B5EF4-FFF2-40B4-BE49-F238E27FC236}">
                <a16:creationId xmlns:a16="http://schemas.microsoft.com/office/drawing/2014/main" id="{DAEE432B-017B-4061-BE1E-6B48FB0AB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EB6DB-4281-4E81-9771-A6244AEED8EC}"/>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412634681"/>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73D6-227F-4373-83D6-AFA1B40421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5E809-CF4F-4223-8CD5-C010422315F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2C074-2DCB-48D4-BCA5-2152EC7590D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7F325-E370-44A9-AA25-A6EB78DE496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041DED5-158C-4624-A258-932AB45BEB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3A6502-C83C-4B64-B31F-91031FEF75B2}"/>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8" name="Footer Placeholder 7">
            <a:extLst>
              <a:ext uri="{FF2B5EF4-FFF2-40B4-BE49-F238E27FC236}">
                <a16:creationId xmlns:a16="http://schemas.microsoft.com/office/drawing/2014/main" id="{7D5B1535-A97B-40A2-BADF-6D561D9BC7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E7B458-C7B5-49BF-B577-E0981B8CCC29}"/>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3587784277"/>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0CE6-FAED-406C-B063-8D34CB3162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23A207-62A3-426C-9512-6615236A1059}"/>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4" name="Footer Placeholder 3">
            <a:extLst>
              <a:ext uri="{FF2B5EF4-FFF2-40B4-BE49-F238E27FC236}">
                <a16:creationId xmlns:a16="http://schemas.microsoft.com/office/drawing/2014/main" id="{2DE10A36-CF4C-4492-983C-42646BA5DF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B2C7A8-9996-4077-B662-941FDA46BAAC}"/>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3683734091"/>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22C1E-7876-47E9-AB19-BFC1DC02A642}"/>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3" name="Footer Placeholder 2">
            <a:extLst>
              <a:ext uri="{FF2B5EF4-FFF2-40B4-BE49-F238E27FC236}">
                <a16:creationId xmlns:a16="http://schemas.microsoft.com/office/drawing/2014/main" id="{D80F0F03-04BD-4041-85B6-D41DE07614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6F7E0C-79B7-4ED8-9A62-1B20F64C662D}"/>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634279534"/>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742-B6AA-42EA-9005-BC5E0E6DA6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3111B5-7EE6-4DC2-8CBF-CA4BC4A81F0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C5A00-F558-41A2-A558-AF18A905D6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5F18147-2D40-4BD1-A7B4-2597184EF1C2}"/>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6" name="Footer Placeholder 5">
            <a:extLst>
              <a:ext uri="{FF2B5EF4-FFF2-40B4-BE49-F238E27FC236}">
                <a16:creationId xmlns:a16="http://schemas.microsoft.com/office/drawing/2014/main" id="{3B45863D-90E5-4EF7-97A3-0BE6D06FB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CD88D-459F-485C-99B5-E3F26C8D1947}"/>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362576183"/>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6C8B-38E6-4686-B417-71634674903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12AD3D3-8768-40FA-8796-D93C3F12FEF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173B4F-D058-45D7-A584-0A4709B45F7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380614-39F6-4F4F-8135-B3EA0827FC94}"/>
              </a:ext>
            </a:extLst>
          </p:cNvPr>
          <p:cNvSpPr>
            <a:spLocks noGrp="1"/>
          </p:cNvSpPr>
          <p:nvPr>
            <p:ph type="dt" sz="half" idx="10"/>
          </p:nvPr>
        </p:nvSpPr>
        <p:spPr/>
        <p:txBody>
          <a:bodyPr/>
          <a:lstStyle/>
          <a:p>
            <a:fld id="{8432D5AC-F98A-412D-94D0-D75424B32505}" type="datetimeFigureOut">
              <a:rPr lang="en-US" smtClean="0"/>
              <a:pPr/>
              <a:t>12/17/2020</a:t>
            </a:fld>
            <a:endParaRPr lang="en-US"/>
          </a:p>
        </p:txBody>
      </p:sp>
      <p:sp>
        <p:nvSpPr>
          <p:cNvPr id="6" name="Footer Placeholder 5">
            <a:extLst>
              <a:ext uri="{FF2B5EF4-FFF2-40B4-BE49-F238E27FC236}">
                <a16:creationId xmlns:a16="http://schemas.microsoft.com/office/drawing/2014/main" id="{321CC50C-C3D2-4711-8332-F35181773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C54C2-42F4-4CF7-8815-F75024801C89}"/>
              </a:ext>
            </a:extLst>
          </p:cNvPr>
          <p:cNvSpPr>
            <a:spLocks noGrp="1"/>
          </p:cNvSpPr>
          <p:nvPr>
            <p:ph type="sldNum" sz="quarter" idx="12"/>
          </p:nvPr>
        </p:nvSpPr>
        <p:spPr/>
        <p:txBody>
          <a:bodyPr/>
          <a:lstStyle/>
          <a:p>
            <a:fld id="{05485863-F26F-47D8-84E4-3BE9662C19F0}" type="slidenum">
              <a:rPr lang="en-US" smtClean="0"/>
              <a:pPr/>
              <a:t>‹#›</a:t>
            </a:fld>
            <a:endParaRPr lang="en-US"/>
          </a:p>
        </p:txBody>
      </p:sp>
    </p:spTree>
    <p:extLst>
      <p:ext uri="{BB962C8B-B14F-4D97-AF65-F5344CB8AC3E}">
        <p14:creationId xmlns:p14="http://schemas.microsoft.com/office/powerpoint/2010/main" val="2875740233"/>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BBB35-E6B2-44C8-8335-711BBD6BDB9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800B93-1AB6-407E-9BFC-02F3DD877F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9BC9D-7A1E-4CBD-BF66-ABC1BC151C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32D5AC-F98A-412D-94D0-D75424B32505}" type="datetimeFigureOut">
              <a:rPr lang="en-US" smtClean="0"/>
              <a:pPr/>
              <a:t>12/17/2020</a:t>
            </a:fld>
            <a:endParaRPr lang="en-US"/>
          </a:p>
        </p:txBody>
      </p:sp>
      <p:sp>
        <p:nvSpPr>
          <p:cNvPr id="5" name="Footer Placeholder 4">
            <a:extLst>
              <a:ext uri="{FF2B5EF4-FFF2-40B4-BE49-F238E27FC236}">
                <a16:creationId xmlns:a16="http://schemas.microsoft.com/office/drawing/2014/main" id="{AAB66435-5AA2-4D78-8E09-6E2456EA55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FC228D-C333-46BB-9CEA-A5923C23B4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485863-F26F-47D8-84E4-3BE9662C19F0}" type="slidenum">
              <a:rPr lang="en-US" smtClean="0"/>
              <a:pPr/>
              <a:t>‹#›</a:t>
            </a:fld>
            <a:endParaRPr lang="en-US"/>
          </a:p>
        </p:txBody>
      </p:sp>
    </p:spTree>
    <p:extLst>
      <p:ext uri="{BB962C8B-B14F-4D97-AF65-F5344CB8AC3E}">
        <p14:creationId xmlns:p14="http://schemas.microsoft.com/office/powerpoint/2010/main" val="1928637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10" advTm="50000"/>
    </mc:Choice>
    <mc:Fallback>
      <p:transition advTm="50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5iJGRIzDBCA&amp;list=PL6lN_ATx3JHgemlgV70eA5XNx42cqw5RZ&amp;index=24" TargetMode="External"/><Relationship Id="rId3" Type="http://schemas.openxmlformats.org/officeDocument/2006/relationships/hyperlink" Target="https://www.youtube.com/watch?v=A8sJynea7Hs" TargetMode="External"/><Relationship Id="rId7" Type="http://schemas.openxmlformats.org/officeDocument/2006/relationships/hyperlink" Target="https://www.youtube.com/watch?v=Rg-d6vA4q6o" TargetMode="External"/><Relationship Id="rId2" Type="http://schemas.openxmlformats.org/officeDocument/2006/relationships/hyperlink" Target="https://www.youtube.com/watch?v=AoaqZSWZptk" TargetMode="External"/><Relationship Id="rId1" Type="http://schemas.openxmlformats.org/officeDocument/2006/relationships/slideLayout" Target="../slideLayouts/slideLayout2.xml"/><Relationship Id="rId6" Type="http://schemas.openxmlformats.org/officeDocument/2006/relationships/hyperlink" Target="http://www.vestinet.rs/zdravlje-2/milutin-milankovic-srbin-ciju-teoriju-amerikanci-nisu-uspeli-da-sruse" TargetMode="External"/><Relationship Id="rId5" Type="http://schemas.openxmlformats.org/officeDocument/2006/relationships/hyperlink" Target="https://curiosmos.com/here-are-30-stunning-rare-photographs-of-nikola-tesla-you-probably-never-saw/" TargetMode="External"/><Relationship Id="rId4" Type="http://schemas.openxmlformats.org/officeDocument/2006/relationships/hyperlink" Target="http://www.rts.rs/page/stories/sr/story/16/kultura/245401/monografija-posvecena-tesli-milankovicu-i-pupinu.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microsoft.com/office/2007/relationships/hdphoto" Target="../media/hdphoto3.wdp"/><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13" Type="http://schemas.microsoft.com/office/2007/relationships/hdphoto" Target="../media/hdphoto8.wdp"/><Relationship Id="rId18" Type="http://schemas.openxmlformats.org/officeDocument/2006/relationships/image" Target="../media/image38.jpeg"/><Relationship Id="rId3" Type="http://schemas.microsoft.com/office/2007/relationships/hdphoto" Target="../media/hdphoto4.wdp"/><Relationship Id="rId7" Type="http://schemas.openxmlformats.org/officeDocument/2006/relationships/image" Target="../media/image31.jpeg"/><Relationship Id="rId12" Type="http://schemas.openxmlformats.org/officeDocument/2006/relationships/image" Target="../media/image34.jpeg"/><Relationship Id="rId17" Type="http://schemas.microsoft.com/office/2007/relationships/hdphoto" Target="../media/hdphoto9.wdp"/><Relationship Id="rId2" Type="http://schemas.openxmlformats.org/officeDocument/2006/relationships/image" Target="../media/image28.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jpeg"/><Relationship Id="rId11" Type="http://schemas.microsoft.com/office/2007/relationships/hdphoto" Target="../media/hdphoto7.wdp"/><Relationship Id="rId5" Type="http://schemas.microsoft.com/office/2007/relationships/hdphoto" Target="../media/hdphoto5.wdp"/><Relationship Id="rId15" Type="http://schemas.openxmlformats.org/officeDocument/2006/relationships/image" Target="../media/image36.jpeg"/><Relationship Id="rId10" Type="http://schemas.openxmlformats.org/officeDocument/2006/relationships/image" Target="../media/image33.jpeg"/><Relationship Id="rId19" Type="http://schemas.microsoft.com/office/2007/relationships/hdphoto" Target="../media/hdphoto10.wdp"/><Relationship Id="rId4" Type="http://schemas.openxmlformats.org/officeDocument/2006/relationships/image" Target="../media/image29.png"/><Relationship Id="rId9" Type="http://schemas.microsoft.com/office/2007/relationships/hdphoto" Target="../media/hdphoto6.wdp"/><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685800"/>
            <a:ext cx="304800" cy="304800"/>
          </a:xfrm>
          <a:prstGeom prst="rect">
            <a:avLst/>
          </a:prstGeom>
        </p:spPr>
      </p:pic>
      <p:pic>
        <p:nvPicPr>
          <p:cNvPr id="6" name="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04800"/>
            <a:ext cx="304800" cy="304800"/>
          </a:xfrm>
          <a:prstGeom prst="rect">
            <a:avLst/>
          </a:prstGeom>
        </p:spPr>
      </p:pic>
      <p:pic>
        <p:nvPicPr>
          <p:cNvPr id="4" name="Picture 3">
            <a:extLst>
              <a:ext uri="{FF2B5EF4-FFF2-40B4-BE49-F238E27FC236}">
                <a16:creationId xmlns:a16="http://schemas.microsoft.com/office/drawing/2014/main" id="{4CCE892C-28C3-4D35-9186-91125C4EC12C}"/>
              </a:ext>
            </a:extLst>
          </p:cNvPr>
          <p:cNvPicPr>
            <a:picLocks noChangeAspect="1"/>
          </p:cNvPicPr>
          <p:nvPr/>
        </p:nvPicPr>
        <p:blipFill rotWithShape="1">
          <a:blip r:embed="rId5"/>
          <a:srcRect l="1890" r="1891"/>
          <a:stretch/>
        </p:blipFill>
        <p:spPr>
          <a:xfrm>
            <a:off x="154744" y="208670"/>
            <a:ext cx="6279242" cy="6477000"/>
          </a:xfrm>
          <a:prstGeom prst="rect">
            <a:avLst/>
          </a:prstGeom>
        </p:spPr>
      </p:pic>
      <p:sp>
        <p:nvSpPr>
          <p:cNvPr id="8" name="TextBox 7"/>
          <p:cNvSpPr txBox="1"/>
          <p:nvPr/>
        </p:nvSpPr>
        <p:spPr>
          <a:xfrm>
            <a:off x="6553200" y="228600"/>
            <a:ext cx="2590800" cy="954107"/>
          </a:xfrm>
          <a:prstGeom prst="rect">
            <a:avLst/>
          </a:prstGeom>
          <a:noFill/>
        </p:spPr>
        <p:txBody>
          <a:bodyPr wrap="square" rtlCol="0">
            <a:spAutoFit/>
          </a:bodyPr>
          <a:lstStyle/>
          <a:p>
            <a:pPr algn="ctr"/>
            <a:r>
              <a:rPr lang="sr-Cyrl-RS" sz="2800" b="1" dirty="0">
                <a:solidFill>
                  <a:schemeClr val="bg1">
                    <a:lumMod val="95000"/>
                  </a:schemeClr>
                </a:solidFill>
              </a:rPr>
              <a:t>Милутин Миланковић</a:t>
            </a:r>
            <a:endParaRPr lang="en-US" sz="2800" b="1" dirty="0">
              <a:solidFill>
                <a:schemeClr val="bg1">
                  <a:lumMod val="95000"/>
                </a:schemeClr>
              </a:solidFill>
            </a:endParaRPr>
          </a:p>
        </p:txBody>
      </p:sp>
      <p:sp>
        <p:nvSpPr>
          <p:cNvPr id="10" name="TextBox 9"/>
          <p:cNvSpPr txBox="1"/>
          <p:nvPr/>
        </p:nvSpPr>
        <p:spPr>
          <a:xfrm>
            <a:off x="6781800" y="5228019"/>
            <a:ext cx="2133600" cy="954107"/>
          </a:xfrm>
          <a:prstGeom prst="rect">
            <a:avLst/>
          </a:prstGeom>
          <a:noFill/>
        </p:spPr>
        <p:txBody>
          <a:bodyPr wrap="square" rtlCol="0">
            <a:spAutoFit/>
          </a:bodyPr>
          <a:lstStyle/>
          <a:p>
            <a:pPr algn="ctr"/>
            <a:r>
              <a:rPr lang="sr-Cyrl-RS" sz="2800" b="1" dirty="0">
                <a:solidFill>
                  <a:schemeClr val="bg1">
                    <a:lumMod val="95000"/>
                  </a:schemeClr>
                </a:solidFill>
              </a:rPr>
              <a:t>Никола Тесла</a:t>
            </a:r>
            <a:endParaRPr lang="en-US" sz="2800" b="1" dirty="0">
              <a:solidFill>
                <a:schemeClr val="bg1">
                  <a:lumMod val="95000"/>
                </a:schemeClr>
              </a:solidFill>
            </a:endParaRPr>
          </a:p>
        </p:txBody>
      </p:sp>
      <p:sp>
        <p:nvSpPr>
          <p:cNvPr id="11" name="TextBox 10"/>
          <p:cNvSpPr txBox="1"/>
          <p:nvPr/>
        </p:nvSpPr>
        <p:spPr>
          <a:xfrm>
            <a:off x="6781800" y="2779693"/>
            <a:ext cx="2133600" cy="954107"/>
          </a:xfrm>
          <a:prstGeom prst="rect">
            <a:avLst/>
          </a:prstGeom>
          <a:noFill/>
        </p:spPr>
        <p:txBody>
          <a:bodyPr wrap="square" rtlCol="0">
            <a:spAutoFit/>
          </a:bodyPr>
          <a:lstStyle/>
          <a:p>
            <a:pPr algn="ctr"/>
            <a:r>
              <a:rPr lang="sr-Cyrl-RS" sz="2800" b="1" dirty="0">
                <a:solidFill>
                  <a:schemeClr val="bg1">
                    <a:lumMod val="95000"/>
                  </a:schemeClr>
                </a:solidFill>
              </a:rPr>
              <a:t>Михајло Пупин</a:t>
            </a:r>
            <a:endParaRPr lang="en-US" sz="2800" b="1" dirty="0">
              <a:solidFill>
                <a:schemeClr val="bg1">
                  <a:lumMod val="95000"/>
                </a:schemeClr>
              </a:solidFill>
            </a:endParaRPr>
          </a:p>
        </p:txBody>
      </p:sp>
      <p:pic>
        <p:nvPicPr>
          <p:cNvPr id="2" name="audio">
            <a:hlinkClick r:id="" action="ppaction://media"/>
            <a:extLst>
              <a:ext uri="{FF2B5EF4-FFF2-40B4-BE49-F238E27FC236}">
                <a16:creationId xmlns:a16="http://schemas.microsoft.com/office/drawing/2014/main" id="{D9DC4FB3-6228-4D06-815A-2A75F50271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1625016"/>
            <a:ext cx="609600" cy="609600"/>
          </a:xfrm>
          <a:prstGeom prst="rect">
            <a:avLst/>
          </a:prstGeom>
        </p:spPr>
      </p:pic>
    </p:spTree>
    <p:extLst>
      <p:ext uri="{BB962C8B-B14F-4D97-AF65-F5344CB8AC3E}">
        <p14:creationId xmlns:p14="http://schemas.microsoft.com/office/powerpoint/2010/main" val="2873476136"/>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par>
                                <p:cTn id="8" presetID="3" presetClass="exit" presetSubtype="10" fill="hold" grpId="1" nodeType="withEffect">
                                  <p:stCondLst>
                                    <p:cond delay="100000"/>
                                  </p:stCondLst>
                                  <p:childTnLst>
                                    <p:animEffect transition="out" filter="blinds(horizont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3" presetClass="entr" presetSubtype="10" fill="hold" grpId="0" nodeType="withEffect">
                                  <p:stCondLst>
                                    <p:cond delay="11400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1000"/>
                                        <p:tgtEl>
                                          <p:spTgt spid="11"/>
                                        </p:tgtEl>
                                      </p:cBhvr>
                                    </p:animEffect>
                                  </p:childTnLst>
                                </p:cTn>
                              </p:par>
                              <p:par>
                                <p:cTn id="14" presetID="3" presetClass="exit" presetSubtype="10" fill="hold" grpId="1" nodeType="withEffect">
                                  <p:stCondLst>
                                    <p:cond delay="240000"/>
                                  </p:stCondLst>
                                  <p:childTnLst>
                                    <p:animEffect transition="out" filter="blinds(horizontal)">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3" presetClass="entr" presetSubtype="10" fill="hold" grpId="0" nodeType="withEffect">
                                  <p:stCondLst>
                                    <p:cond delay="25400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1000"/>
                                        <p:tgtEl>
                                          <p:spTgt spid="10"/>
                                        </p:tgtEl>
                                      </p:cBhvr>
                                    </p:animEffect>
                                  </p:childTnLst>
                                </p:cTn>
                              </p:par>
                              <p:par>
                                <p:cTn id="20" presetID="3" presetClass="exit" presetSubtype="10" fill="hold" grpId="1" nodeType="withEffect">
                                  <p:stCondLst>
                                    <p:cond delay="400000"/>
                                  </p:stCondLst>
                                  <p:childTnLst>
                                    <p:animEffect transition="out" filter="blinds(horizontal)">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childTnLst>
                          </p:cTn>
                        </p:par>
                        <p:par>
                          <p:cTn id="23" fill="hold">
                            <p:stCondLst>
                              <p:cond delay="401000"/>
                            </p:stCondLst>
                            <p:childTnLst>
                              <p:par>
                                <p:cTn id="24" presetID="1" presetClass="mediacall" presetSubtype="0" fill="hold" nodeType="afterEffect">
                                  <p:stCondLst>
                                    <p:cond delay="0"/>
                                  </p:stCondLst>
                                  <p:childTnLst>
                                    <p:cmd type="call" cmd="playFrom(0.0)">
                                      <p:cBhvr>
                                        <p:cTn id="2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12672" fill="hold"/>
                                        <p:tgtEl>
                                          <p:spTgt spid="5"/>
                                        </p:tgtEl>
                                      </p:cBhvr>
                                    </p:cmd>
                                  </p:childTnLst>
                                </p:cTn>
                              </p:par>
                            </p:childTnLst>
                          </p:cTn>
                        </p:par>
                      </p:childTnLst>
                    </p:cTn>
                  </p:par>
                </p:childTnLst>
              </p:cTn>
              <p:nextCondLst>
                <p:cond evt="onClick" delay="0">
                  <p:tgtEl>
                    <p:spTgt spid="5"/>
                  </p:tgtEl>
                </p:cond>
              </p:nextCondLst>
            </p:seq>
            <p:audio>
              <p:cMediaNode>
                <p:cTn id="31" fill="hold" display="0">
                  <p:stCondLst>
                    <p:cond delay="indefinite"/>
                  </p:stCondLst>
                  <p:endCondLst>
                    <p:cond evt="onPrev" delay="0">
                      <p:tgtEl>
                        <p:sldTgt/>
                      </p:tgtEl>
                    </p:cond>
                    <p:cond evt="onStopAudio" delay="0">
                      <p:tgtEl>
                        <p:sldTgt/>
                      </p:tgtEl>
                    </p:cond>
                  </p:endCondLst>
                </p:cTn>
                <p:tgtEl>
                  <p:spTgt spid="5"/>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12672" fill="hold"/>
                                        <p:tgtEl>
                                          <p:spTgt spid="6"/>
                                        </p:tgtEl>
                                      </p:cBhvr>
                                    </p:cmd>
                                  </p:childTnLst>
                                </p:cTn>
                              </p:par>
                            </p:childTnLst>
                          </p:cTn>
                        </p:par>
                      </p:childTnLst>
                    </p:cTn>
                  </p:par>
                </p:childTnLst>
              </p:cTn>
              <p:nextCondLst>
                <p:cond evt="onClick" delay="0">
                  <p:tgtEl>
                    <p:spTgt spid="6"/>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vol="80000" numSld="999" showWhenStopped="0">
                <p:cTn id="38"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8" grpId="1"/>
      <p:bldP spid="10" grpId="0"/>
      <p:bldP spid="10" grpId="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vaspitaci\Desktop\X Marijana\tesla\pupin\pupin-2jpg.jp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2547" b="96265" l="3297" r="96264">
                        <a14:foregroundMark x1="6813" y1="74024" x2="22637" y2="64686"/>
                        <a14:foregroundMark x1="23297" y1="63837" x2="24396" y2="62818"/>
                        <a14:foregroundMark x1="24396" y1="62818" x2="24396" y2="62818"/>
                        <a14:foregroundMark x1="24396" y1="62309" x2="24176" y2="57216"/>
                        <a14:foregroundMark x1="22418" y1="41426" x2="22418" y2="41426"/>
                        <a14:foregroundMark x1="21758" y1="51783" x2="18901" y2="41426"/>
                        <a14:foregroundMark x1="20000" y1="40068" x2="25495" y2="32428"/>
                        <a14:foregroundMark x1="25495" y1="32428" x2="25495" y2="32428"/>
                        <a14:foregroundMark x1="25495" y1="32428" x2="25495" y2="32428"/>
                        <a14:foregroundMark x1="21319" y1="39049" x2="20659" y2="37182"/>
                        <a14:foregroundMark x1="24835" y1="31919" x2="30330" y2="19694"/>
                        <a14:foregroundMark x1="30989" y1="20374" x2="35385" y2="14261"/>
                        <a14:foregroundMark x1="35165" y1="14261" x2="44396" y2="11885"/>
                        <a14:foregroundMark x1="44615" y1="12224" x2="54286" y2="11205"/>
                        <a14:foregroundMark x1="54286" y1="11205" x2="54286" y2="11205"/>
                        <a14:foregroundMark x1="54945" y1="11885" x2="68352" y2="13752"/>
                        <a14:foregroundMark x1="66593" y1="14092" x2="76264" y2="18506"/>
                        <a14:foregroundMark x1="76264" y1="18336" x2="80659" y2="26995"/>
                        <a14:foregroundMark x1="81099" y1="27334" x2="80440" y2="38200"/>
                        <a14:foregroundMark x1="79780" y1="37691" x2="78681" y2="45161"/>
                        <a14:foregroundMark x1="66374" y1="70628" x2="65934" y2="69440"/>
                        <a14:foregroundMark x1="66374" y1="70798" x2="64615" y2="71307"/>
                        <a14:foregroundMark x1="65055" y1="71307" x2="84835" y2="79626"/>
                        <a14:foregroundMark x1="84615" y1="79287" x2="96264" y2="90153"/>
                        <a14:foregroundMark x1="65275" y1="91511" x2="89670" y2="82513"/>
                        <a14:foregroundMark x1="49451" y1="80815" x2="8571" y2="92360"/>
                        <a14:foregroundMark x1="50769" y1="92530" x2="67692" y2="93379"/>
                        <a14:foregroundMark x1="20220" y1="40747" x2="19780" y2="44652"/>
                        <a14:foregroundMark x1="23736" y1="35144" x2="23516" y2="38200"/>
                        <a14:foregroundMark x1="50769" y1="11545" x2="54945" y2="11885"/>
                        <a14:foregroundMark x1="63956" y1="13413" x2="66813" y2="14261"/>
                        <a14:foregroundMark x1="74945" y1="59253" x2="75385" y2="60102"/>
                        <a14:backgroundMark x1="20440" y1="50085" x2="19341" y2="44143"/>
                        <a14:backgroundMark x1="19341" y1="44143" x2="20000" y2="39219"/>
                        <a14:backgroundMark x1="20220" y1="39559" x2="21538" y2="37351"/>
                        <a14:backgroundMark x1="21538" y1="37861" x2="23077" y2="37861"/>
                        <a14:backgroundMark x1="23077" y1="37861" x2="24835" y2="30730"/>
                        <a14:backgroundMark x1="19780" y1="37182" x2="21099" y2="37182"/>
                        <a14:backgroundMark x1="18242" y1="43803" x2="19121" y2="40747"/>
                        <a14:backgroundMark x1="18681" y1="43633" x2="19121" y2="41935"/>
                        <a14:backgroundMark x1="18022" y1="41766" x2="18681" y2="40068"/>
                        <a14:backgroundMark x1="23077" y1="37521" x2="22198" y2="34805"/>
                        <a14:backgroundMark x1="22418" y1="37691" x2="21538" y2="35484"/>
                        <a14:backgroundMark x1="23297" y1="35484" x2="23077" y2="33107"/>
                        <a14:backgroundMark x1="21758" y1="37691" x2="21758" y2="33786"/>
                        <a14:backgroundMark x1="24615" y1="30730" x2="28132" y2="23430"/>
                        <a14:backgroundMark x1="28352" y1="23599" x2="31868" y2="17997"/>
                        <a14:backgroundMark x1="29890" y1="19864" x2="30769" y2="19015"/>
                        <a14:backgroundMark x1="28791" y1="21562" x2="35165" y2="14092"/>
                        <a14:backgroundMark x1="34945" y1="14601" x2="37143" y2="13073"/>
                        <a14:backgroundMark x1="36923" y1="13243" x2="44176" y2="11375"/>
                        <a14:backgroundMark x1="49670" y1="10866" x2="57143" y2="11885"/>
                        <a14:backgroundMark x1="57582" y1="12224" x2="63956" y2="12733"/>
                        <a14:backgroundMark x1="63956" y1="12903" x2="69011" y2="14941"/>
                        <a14:backgroundMark x1="65055" y1="12733" x2="69890" y2="14261"/>
                        <a14:backgroundMark x1="65495" y1="13073" x2="69011" y2="13752"/>
                        <a14:backgroundMark x1="73846" y1="16978" x2="78242" y2="20204"/>
                        <a14:backgroundMark x1="74945" y1="17487" x2="78022" y2="19015"/>
                        <a14:backgroundMark x1="77363" y1="19694" x2="80220" y2="26486"/>
                        <a14:backgroundMark x1="80000" y1="26316" x2="80879" y2="31070"/>
                        <a14:backgroundMark x1="80659" y1="31239" x2="80220" y2="35484"/>
                        <a14:backgroundMark x1="80000" y1="35654" x2="80000" y2="35654"/>
                        <a14:backgroundMark x1="80000" y1="35654" x2="80000" y2="35654"/>
                        <a14:backgroundMark x1="80000" y1="35654" x2="78681" y2="38370"/>
                        <a14:backgroundMark x1="78681" y1="38370" x2="78022" y2="45671"/>
                        <a14:backgroundMark x1="81319" y1="26316" x2="80659" y2="36672"/>
                        <a14:backgroundMark x1="80659" y1="25976" x2="80000" y2="39898"/>
                        <a14:backgroundMark x1="81319" y1="33956" x2="80659" y2="38200"/>
                        <a14:backgroundMark x1="79780" y1="36842" x2="78681" y2="46180"/>
                        <a14:backgroundMark x1="19341" y1="44312" x2="18242" y2="39559"/>
                        <a14:backgroundMark x1="64396" y1="12564" x2="69231" y2="14092"/>
                        <a14:backgroundMark x1="75824" y1="17148" x2="78022" y2="20204"/>
                        <a14:backgroundMark x1="65495" y1="71138" x2="68791" y2="69440"/>
                        <a14:backgroundMark x1="65714" y1="71138" x2="84176" y2="79117"/>
                        <a14:backgroundMark x1="66374" y1="71138" x2="68132" y2="71138"/>
                        <a14:backgroundMark x1="25934" y1="57046" x2="23956" y2="60102"/>
                        <a14:backgroundMark x1="25055" y1="57046" x2="22418" y2="59253"/>
                        <a14:backgroundMark x1="24835" y1="56537" x2="23516" y2="59423"/>
                        <a14:backgroundMark x1="23516" y1="56367" x2="23516" y2="60272"/>
                        <a14:backgroundMark x1="23736" y1="56706" x2="24176" y2="59762"/>
                        <a14:backgroundMark x1="25934" y1="53990" x2="26154" y2="56537"/>
                        <a14:backgroundMark x1="93846" y1="86757" x2="95165" y2="92020"/>
                        <a14:backgroundMark x1="94725" y1="88115" x2="96264" y2="91681"/>
                        <a14:backgroundMark x1="80879" y1="25976" x2="81538" y2="29032"/>
                        <a14:backgroundMark x1="41978" y1="12224" x2="51868" y2="11205"/>
                        <a14:backgroundMark x1="34505" y1="15110" x2="37143" y2="13243"/>
                        <a14:backgroundMark x1="50989" y1="11036" x2="56264" y2="11375"/>
                        <a14:backgroundMark x1="80879" y1="24618" x2="79780" y2="40238"/>
                        <a14:backgroundMark x1="83736" y1="78268" x2="93407" y2="87267"/>
                        <a14:backgroundMark x1="88791" y1="81664" x2="90330" y2="83362"/>
                        <a14:backgroundMark x1="24396" y1="55688" x2="22418" y2="57216"/>
                        <a14:backgroundMark x1="33846" y1="14941" x2="39121" y2="11715"/>
                      </a14:backgroundRemoval>
                    </a14:imgEffect>
                    <a14:imgEffect>
                      <a14:artisticCrisscrossEtching/>
                    </a14:imgEffect>
                    <a14:imgEffect>
                      <a14:brightnessContrast contrast="20000"/>
                    </a14:imgEffect>
                  </a14:imgLayer>
                </a14:imgProps>
              </a:ext>
              <a:ext uri="{28A0092B-C50C-407E-A947-70E740481C1C}">
                <a14:useLocalDpi xmlns:a14="http://schemas.microsoft.com/office/drawing/2010/main" val="0"/>
              </a:ext>
            </a:extLst>
          </a:blip>
          <a:srcRect l="19010" t="10027" r="12048" b="16695"/>
          <a:stretch/>
        </p:blipFill>
        <p:spPr bwMode="auto">
          <a:xfrm>
            <a:off x="0" y="609600"/>
            <a:ext cx="4419600" cy="6248399"/>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4120515" y="4360277"/>
            <a:ext cx="4876800" cy="338554"/>
          </a:xfrm>
          <a:prstGeom prst="rect">
            <a:avLst/>
          </a:prstGeom>
        </p:spPr>
        <p:txBody>
          <a:bodyPr wrap="square">
            <a:spAutoFit/>
          </a:bodyPr>
          <a:lstStyle/>
          <a:p>
            <a:pPr algn="ctr"/>
            <a:r>
              <a:rPr lang="sr-Cyrl-RS" sz="1600" dirty="0">
                <a:solidFill>
                  <a:schemeClr val="accent6">
                    <a:lumMod val="75000"/>
                  </a:schemeClr>
                </a:solidFill>
              </a:rPr>
              <a:t>,,Ако пропадне Србија, нека пропаднем и ја!''</a:t>
            </a:r>
            <a:endParaRPr lang="en-US" sz="1600" dirty="0">
              <a:solidFill>
                <a:schemeClr val="accent6">
                  <a:lumMod val="75000"/>
                </a:schemeClr>
              </a:solidFill>
            </a:endParaRPr>
          </a:p>
        </p:txBody>
      </p:sp>
      <p:sp>
        <p:nvSpPr>
          <p:cNvPr id="4" name="Rectangle 3"/>
          <p:cNvSpPr/>
          <p:nvPr/>
        </p:nvSpPr>
        <p:spPr>
          <a:xfrm>
            <a:off x="76200" y="6417884"/>
            <a:ext cx="5943600" cy="338554"/>
          </a:xfrm>
          <a:prstGeom prst="rect">
            <a:avLst/>
          </a:prstGeom>
        </p:spPr>
        <p:txBody>
          <a:bodyPr wrap="square">
            <a:spAutoFit/>
          </a:bodyPr>
          <a:lstStyle/>
          <a:p>
            <a:r>
              <a:rPr lang="sr-Cyrl-RS" sz="1600" dirty="0">
                <a:solidFill>
                  <a:schemeClr val="accent6">
                    <a:lumMod val="75000"/>
                  </a:schemeClr>
                </a:solidFill>
              </a:rPr>
              <a:t>,,Знање је светлост која осветљава наш пут кроз живот.''</a:t>
            </a:r>
            <a:endParaRPr lang="en-US" sz="1600" dirty="0">
              <a:solidFill>
                <a:schemeClr val="accent6">
                  <a:lumMod val="75000"/>
                </a:schemeClr>
              </a:solidFill>
            </a:endParaRPr>
          </a:p>
        </p:txBody>
      </p:sp>
      <p:sp>
        <p:nvSpPr>
          <p:cNvPr id="5" name="Rectangle 4"/>
          <p:cNvSpPr/>
          <p:nvPr/>
        </p:nvSpPr>
        <p:spPr>
          <a:xfrm>
            <a:off x="5149215" y="4876800"/>
            <a:ext cx="3185160" cy="1077218"/>
          </a:xfrm>
          <a:prstGeom prst="rect">
            <a:avLst/>
          </a:prstGeom>
        </p:spPr>
        <p:txBody>
          <a:bodyPr wrap="square">
            <a:spAutoFit/>
          </a:bodyPr>
          <a:lstStyle/>
          <a:p>
            <a:pPr algn="ctr"/>
            <a:r>
              <a:rPr lang="sr-Cyrl-RS" sz="1600" dirty="0">
                <a:solidFill>
                  <a:schemeClr val="accent6">
                    <a:lumMod val="75000"/>
                  </a:schemeClr>
                </a:solidFill>
              </a:rPr>
              <a:t>,,Не, ја не верујем да постоји Бог. Ја знам да Он постоји. </a:t>
            </a:r>
            <a:endParaRPr lang="en-US" sz="1600" dirty="0">
              <a:solidFill>
                <a:schemeClr val="accent6">
                  <a:lumMod val="75000"/>
                </a:schemeClr>
              </a:solidFill>
            </a:endParaRPr>
          </a:p>
          <a:p>
            <a:pPr algn="ctr"/>
            <a:r>
              <a:rPr lang="sr-Cyrl-RS" sz="1600" dirty="0">
                <a:solidFill>
                  <a:schemeClr val="accent6">
                    <a:lumMod val="75000"/>
                  </a:schemeClr>
                </a:solidFill>
              </a:rPr>
              <a:t>И то је једино знање које има неку вредност</a:t>
            </a:r>
            <a:r>
              <a:rPr lang="en-US" sz="1600" dirty="0">
                <a:solidFill>
                  <a:schemeClr val="accent6">
                    <a:lumMod val="75000"/>
                  </a:schemeClr>
                </a:solidFill>
              </a:rPr>
              <a:t> </a:t>
            </a:r>
            <a:r>
              <a:rPr lang="sr-Cyrl-RS" sz="1600" dirty="0">
                <a:solidFill>
                  <a:schemeClr val="accent6">
                    <a:lumMod val="75000"/>
                  </a:schemeClr>
                </a:solidFill>
              </a:rPr>
              <a:t>од свог мог знања.''</a:t>
            </a:r>
            <a:endParaRPr lang="en-US" sz="1600" dirty="0">
              <a:solidFill>
                <a:schemeClr val="accent6">
                  <a:lumMod val="75000"/>
                </a:schemeClr>
              </a:solidFill>
            </a:endParaRPr>
          </a:p>
        </p:txBody>
      </p:sp>
      <p:sp>
        <p:nvSpPr>
          <p:cNvPr id="7" name="Rectangle 6"/>
          <p:cNvSpPr/>
          <p:nvPr/>
        </p:nvSpPr>
        <p:spPr>
          <a:xfrm>
            <a:off x="4225290" y="2600057"/>
            <a:ext cx="4572000" cy="338554"/>
          </a:xfrm>
          <a:prstGeom prst="rect">
            <a:avLst/>
          </a:prstGeom>
        </p:spPr>
        <p:txBody>
          <a:bodyPr>
            <a:spAutoFit/>
          </a:bodyPr>
          <a:lstStyle/>
          <a:p>
            <a:pPr algn="ctr"/>
            <a:r>
              <a:rPr lang="sr-Cyrl-RS" sz="1600" dirty="0">
                <a:solidFill>
                  <a:schemeClr val="accent6">
                    <a:lumMod val="75000"/>
                  </a:schemeClr>
                </a:solidFill>
              </a:rPr>
              <a:t>,,Неуспех је предах за будућу победу.''</a:t>
            </a:r>
            <a:endParaRPr lang="en-US" sz="1600" dirty="0">
              <a:solidFill>
                <a:schemeClr val="accent6">
                  <a:lumMod val="75000"/>
                </a:schemeClr>
              </a:solidFill>
            </a:endParaRPr>
          </a:p>
        </p:txBody>
      </p:sp>
      <p:sp>
        <p:nvSpPr>
          <p:cNvPr id="8" name="Rectangle 7"/>
          <p:cNvSpPr/>
          <p:nvPr/>
        </p:nvSpPr>
        <p:spPr>
          <a:xfrm>
            <a:off x="4964430" y="6100760"/>
            <a:ext cx="3093720" cy="338554"/>
          </a:xfrm>
          <a:prstGeom prst="rect">
            <a:avLst/>
          </a:prstGeom>
        </p:spPr>
        <p:txBody>
          <a:bodyPr wrap="square">
            <a:spAutoFit/>
          </a:bodyPr>
          <a:lstStyle/>
          <a:p>
            <a:pPr algn="r"/>
            <a:r>
              <a:rPr lang="sr-Cyrl-RS" sz="1600" dirty="0">
                <a:solidFill>
                  <a:schemeClr val="accent6">
                    <a:lumMod val="75000"/>
                  </a:schemeClr>
                </a:solidFill>
              </a:rPr>
              <a:t>,,Где је воља, ту је и умеће.''</a:t>
            </a:r>
            <a:endParaRPr lang="en-US" sz="1600" dirty="0">
              <a:solidFill>
                <a:schemeClr val="accent6">
                  <a:lumMod val="75000"/>
                </a:schemeClr>
              </a:solidFill>
            </a:endParaRPr>
          </a:p>
        </p:txBody>
      </p:sp>
      <p:sp>
        <p:nvSpPr>
          <p:cNvPr id="9" name="Rectangle 8"/>
          <p:cNvSpPr/>
          <p:nvPr/>
        </p:nvSpPr>
        <p:spPr>
          <a:xfrm>
            <a:off x="3810000" y="3118991"/>
            <a:ext cx="5334000" cy="1077218"/>
          </a:xfrm>
          <a:prstGeom prst="rect">
            <a:avLst/>
          </a:prstGeom>
        </p:spPr>
        <p:txBody>
          <a:bodyPr wrap="square">
            <a:spAutoFit/>
          </a:bodyPr>
          <a:lstStyle/>
          <a:p>
            <a:pPr algn="ctr"/>
            <a:r>
              <a:rPr lang="sr-Cyrl-RS" sz="1600" dirty="0">
                <a:solidFill>
                  <a:schemeClr val="accent6">
                    <a:lumMod val="75000"/>
                  </a:schemeClr>
                </a:solidFill>
              </a:rPr>
              <a:t>,,Изузетни људи могу чинити изузетне ствари, али курс судбине једног народа биће увек вођен не само пролазним напорима једног или чак више изузетних људи неког доба, већ истрајном моћи традиције једног народа.''</a:t>
            </a:r>
            <a:endParaRPr lang="en-US" sz="1600" dirty="0">
              <a:solidFill>
                <a:schemeClr val="accent6">
                  <a:lumMod val="75000"/>
                </a:schemeClr>
              </a:solidFill>
            </a:endParaRPr>
          </a:p>
        </p:txBody>
      </p:sp>
      <p:sp>
        <p:nvSpPr>
          <p:cNvPr id="10" name="Rectangle 9"/>
          <p:cNvSpPr/>
          <p:nvPr/>
        </p:nvSpPr>
        <p:spPr>
          <a:xfrm>
            <a:off x="4572000" y="734705"/>
            <a:ext cx="3973830" cy="584775"/>
          </a:xfrm>
          <a:prstGeom prst="rect">
            <a:avLst/>
          </a:prstGeom>
        </p:spPr>
        <p:txBody>
          <a:bodyPr wrap="square">
            <a:spAutoFit/>
          </a:bodyPr>
          <a:lstStyle/>
          <a:p>
            <a:pPr algn="ctr"/>
            <a:r>
              <a:rPr lang="sr-Cyrl-RS" sz="1600" dirty="0">
                <a:solidFill>
                  <a:schemeClr val="accent6">
                    <a:lumMod val="75000"/>
                  </a:schemeClr>
                </a:solidFill>
              </a:rPr>
              <a:t>,,Кад љубав народа према земљи замре, онда и држава мора умрети.'' </a:t>
            </a:r>
            <a:endParaRPr lang="en-US" sz="1600" dirty="0">
              <a:solidFill>
                <a:schemeClr val="accent6">
                  <a:lumMod val="75000"/>
                </a:schemeClr>
              </a:solidFill>
            </a:endParaRPr>
          </a:p>
        </p:txBody>
      </p:sp>
      <p:sp>
        <p:nvSpPr>
          <p:cNvPr id="11" name="Rectangle 10"/>
          <p:cNvSpPr/>
          <p:nvPr/>
        </p:nvSpPr>
        <p:spPr>
          <a:xfrm>
            <a:off x="3811905" y="1447800"/>
            <a:ext cx="5215890" cy="1077218"/>
          </a:xfrm>
          <a:prstGeom prst="rect">
            <a:avLst/>
          </a:prstGeom>
        </p:spPr>
        <p:txBody>
          <a:bodyPr wrap="square">
            <a:spAutoFit/>
          </a:bodyPr>
          <a:lstStyle/>
          <a:p>
            <a:pPr algn="ctr"/>
            <a:r>
              <a:rPr lang="sr-Cyrl-RS" sz="1600" dirty="0">
                <a:solidFill>
                  <a:schemeClr val="accent6">
                    <a:lumMod val="75000"/>
                  </a:schemeClr>
                </a:solidFill>
              </a:rPr>
              <a:t>,,За младог човека уопште није несрећа бити без новаца, ако се одлучио да сам себи крчи пут самосталном животу, под условом да у себи има довољно снаге да савлада све тешкоће са којима ће се сукобити.''</a:t>
            </a:r>
            <a:endParaRPr lang="en-US" sz="1600" dirty="0">
              <a:solidFill>
                <a:schemeClr val="accent6">
                  <a:lumMod val="75000"/>
                </a:schemeClr>
              </a:solidFill>
            </a:endParaRPr>
          </a:p>
        </p:txBody>
      </p:sp>
      <p:sp>
        <p:nvSpPr>
          <p:cNvPr id="12" name="Rectangle 11"/>
          <p:cNvSpPr/>
          <p:nvPr/>
        </p:nvSpPr>
        <p:spPr>
          <a:xfrm>
            <a:off x="0" y="149930"/>
            <a:ext cx="9067801" cy="584775"/>
          </a:xfrm>
          <a:prstGeom prst="rect">
            <a:avLst/>
          </a:prstGeom>
        </p:spPr>
        <p:txBody>
          <a:bodyPr wrap="square">
            <a:spAutoFit/>
          </a:bodyPr>
          <a:lstStyle/>
          <a:p>
            <a:pPr algn="ctr"/>
            <a:r>
              <a:rPr lang="sr-Cyrl-RS" sz="3200" b="1" dirty="0"/>
              <a:t>Идеје, речи, дела која нас спајају и инспиришу</a:t>
            </a:r>
          </a:p>
        </p:txBody>
      </p:sp>
    </p:spTree>
    <p:extLst>
      <p:ext uri="{BB962C8B-B14F-4D97-AF65-F5344CB8AC3E}">
        <p14:creationId xmlns:p14="http://schemas.microsoft.com/office/powerpoint/2010/main" val="2237486878"/>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vaspitaci\Desktop\X Marijana\tesla\tesla\nikola_tesla_napoleon-sarony-public-domain-via-wikimedia-commons.jpg"/>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 b="99750" l="3167" r="98250">
                        <a14:backgroundMark x1="22583" y1="39583" x2="24167" y2="47417"/>
                        <a14:backgroundMark x1="23417" y1="43083" x2="23417" y2="43083"/>
                      </a14:backgroundRemoval>
                    </a14:imgEffect>
                    <a14:imgEffect>
                      <a14:artisticCrisscrossEtching/>
                    </a14:imgEffect>
                  </a14:imgLayer>
                </a14:imgProps>
              </a:ext>
              <a:ext uri="{28A0092B-C50C-407E-A947-70E740481C1C}">
                <a14:useLocalDpi xmlns:a14="http://schemas.microsoft.com/office/drawing/2010/main" val="0"/>
              </a:ext>
            </a:extLst>
          </a:blip>
          <a:srcRect l="10040"/>
          <a:stretch/>
        </p:blipFill>
        <p:spPr bwMode="auto">
          <a:xfrm flipH="1">
            <a:off x="-361950" y="609600"/>
            <a:ext cx="5238750" cy="6273163"/>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4419600" y="871418"/>
            <a:ext cx="4474844" cy="584775"/>
          </a:xfrm>
          <a:prstGeom prst="rect">
            <a:avLst/>
          </a:prstGeom>
        </p:spPr>
        <p:txBody>
          <a:bodyPr wrap="square">
            <a:spAutoFit/>
          </a:bodyPr>
          <a:lstStyle/>
          <a:p>
            <a:pPr algn="ctr"/>
            <a:r>
              <a:rPr lang="sr-Cyrl-RS" sz="1600" dirty="0">
                <a:solidFill>
                  <a:schemeClr val="accent5">
                    <a:lumMod val="75000"/>
                  </a:schemeClr>
                </a:solidFill>
              </a:rPr>
              <a:t>,,Истините награде су увек у размери</a:t>
            </a:r>
          </a:p>
          <a:p>
            <a:pPr algn="ctr"/>
            <a:r>
              <a:rPr lang="sr-Cyrl-RS" sz="1600" dirty="0">
                <a:solidFill>
                  <a:schemeClr val="accent5">
                    <a:lumMod val="75000"/>
                  </a:schemeClr>
                </a:solidFill>
              </a:rPr>
              <a:t> са радом и жртвама.''</a:t>
            </a:r>
            <a:endParaRPr lang="en-US" sz="1600" dirty="0">
              <a:solidFill>
                <a:schemeClr val="accent5">
                  <a:lumMod val="75000"/>
                </a:schemeClr>
              </a:solidFill>
            </a:endParaRPr>
          </a:p>
        </p:txBody>
      </p:sp>
      <p:sp>
        <p:nvSpPr>
          <p:cNvPr id="7" name="Rectangle 6"/>
          <p:cNvSpPr/>
          <p:nvPr/>
        </p:nvSpPr>
        <p:spPr>
          <a:xfrm>
            <a:off x="0" y="6170235"/>
            <a:ext cx="4343400" cy="584775"/>
          </a:xfrm>
          <a:prstGeom prst="rect">
            <a:avLst/>
          </a:prstGeom>
        </p:spPr>
        <p:txBody>
          <a:bodyPr wrap="square">
            <a:spAutoFit/>
          </a:bodyPr>
          <a:lstStyle/>
          <a:p>
            <a:pPr algn="ctr"/>
            <a:r>
              <a:rPr lang="sr-Cyrl-RS" sz="1600" dirty="0">
                <a:solidFill>
                  <a:schemeClr val="accent5">
                    <a:lumMod val="75000"/>
                  </a:schemeClr>
                </a:solidFill>
              </a:rPr>
              <a:t>,,Човек је рођен да ради, да трпи и да се бори. Ко тако не чини, мора пропасти.''</a:t>
            </a:r>
            <a:endParaRPr lang="en-US" sz="1600" dirty="0">
              <a:solidFill>
                <a:schemeClr val="accent5">
                  <a:lumMod val="75000"/>
                </a:schemeClr>
              </a:solidFill>
            </a:endParaRPr>
          </a:p>
        </p:txBody>
      </p:sp>
      <p:sp>
        <p:nvSpPr>
          <p:cNvPr id="6" name="Rectangle 5"/>
          <p:cNvSpPr/>
          <p:nvPr/>
        </p:nvSpPr>
        <p:spPr>
          <a:xfrm>
            <a:off x="4419600" y="2712720"/>
            <a:ext cx="4572000" cy="584775"/>
          </a:xfrm>
          <a:prstGeom prst="rect">
            <a:avLst/>
          </a:prstGeom>
        </p:spPr>
        <p:txBody>
          <a:bodyPr>
            <a:spAutoFit/>
          </a:bodyPr>
          <a:lstStyle/>
          <a:p>
            <a:pPr algn="ctr"/>
            <a:r>
              <a:rPr lang="sr-Cyrl-RS" sz="1600" dirty="0">
                <a:solidFill>
                  <a:schemeClr val="accent5">
                    <a:lumMod val="75000"/>
                  </a:schemeClr>
                </a:solidFill>
              </a:rPr>
              <a:t>,,Не жалим што су други покрали моје идеје. Жалим што немају своје.''</a:t>
            </a:r>
            <a:endParaRPr lang="en-US" sz="1600" dirty="0">
              <a:solidFill>
                <a:schemeClr val="accent5">
                  <a:lumMod val="75000"/>
                </a:schemeClr>
              </a:solidFill>
            </a:endParaRPr>
          </a:p>
        </p:txBody>
      </p:sp>
      <p:sp>
        <p:nvSpPr>
          <p:cNvPr id="8" name="Rectangle 7"/>
          <p:cNvSpPr/>
          <p:nvPr/>
        </p:nvSpPr>
        <p:spPr>
          <a:xfrm>
            <a:off x="4419600" y="3379589"/>
            <a:ext cx="4446270" cy="2554545"/>
          </a:xfrm>
          <a:prstGeom prst="rect">
            <a:avLst/>
          </a:prstGeom>
        </p:spPr>
        <p:txBody>
          <a:bodyPr wrap="square">
            <a:spAutoFit/>
          </a:bodyPr>
          <a:lstStyle/>
          <a:p>
            <a:pPr algn="ctr"/>
            <a:r>
              <a:rPr lang="sr-Cyrl-RS" sz="1600" dirty="0">
                <a:solidFill>
                  <a:schemeClr val="accent5">
                    <a:lumMod val="75000"/>
                  </a:schemeClr>
                </a:solidFill>
              </a:rPr>
              <a:t>,,Тај нови свет мора бити свет у коме неће бити искоришћавања слабих од јаких, добрих од злих, где неће бити понижавања сиромашних од силовитости богатих. </a:t>
            </a:r>
            <a:endParaRPr lang="en-US" sz="1600" dirty="0">
              <a:solidFill>
                <a:schemeClr val="accent5">
                  <a:lumMod val="75000"/>
                </a:schemeClr>
              </a:solidFill>
            </a:endParaRPr>
          </a:p>
          <a:p>
            <a:pPr algn="ctr"/>
            <a:r>
              <a:rPr lang="sr-Cyrl-RS" sz="1600" dirty="0">
                <a:solidFill>
                  <a:schemeClr val="accent5">
                    <a:lumMod val="75000"/>
                  </a:schemeClr>
                </a:solidFill>
              </a:rPr>
              <a:t>Где ће дела ума, науке и вештине служити заједници за олакшавање и улепшавање живота, а не појединцима за стицање богатства.</a:t>
            </a:r>
            <a:endParaRPr lang="en-US" sz="1600" dirty="0">
              <a:solidFill>
                <a:schemeClr val="accent5">
                  <a:lumMod val="75000"/>
                </a:schemeClr>
              </a:solidFill>
            </a:endParaRPr>
          </a:p>
          <a:p>
            <a:pPr algn="ctr"/>
            <a:r>
              <a:rPr lang="sr-Cyrl-RS" sz="1600" dirty="0">
                <a:solidFill>
                  <a:schemeClr val="accent5">
                    <a:lumMod val="75000"/>
                  </a:schemeClr>
                </a:solidFill>
              </a:rPr>
              <a:t>Тај нови свет не може бити свет понижених, погажених, већ свет слободних људи и народа једнаких у достојанству и поштовању човека.''</a:t>
            </a:r>
            <a:endParaRPr lang="en-US" sz="1600" dirty="0">
              <a:solidFill>
                <a:schemeClr val="accent5">
                  <a:lumMod val="75000"/>
                </a:schemeClr>
              </a:solidFill>
            </a:endParaRPr>
          </a:p>
        </p:txBody>
      </p:sp>
      <p:sp>
        <p:nvSpPr>
          <p:cNvPr id="9" name="Rectangle 8"/>
          <p:cNvSpPr/>
          <p:nvPr/>
        </p:nvSpPr>
        <p:spPr>
          <a:xfrm>
            <a:off x="4318634" y="1469022"/>
            <a:ext cx="4575810" cy="1077218"/>
          </a:xfrm>
          <a:prstGeom prst="rect">
            <a:avLst/>
          </a:prstGeom>
        </p:spPr>
        <p:txBody>
          <a:bodyPr wrap="square">
            <a:spAutoFit/>
          </a:bodyPr>
          <a:lstStyle/>
          <a:p>
            <a:pPr algn="ctr"/>
            <a:r>
              <a:rPr lang="sr-Cyrl-RS" sz="1600" dirty="0">
                <a:solidFill>
                  <a:schemeClr val="accent5">
                    <a:lumMod val="75000"/>
                  </a:schemeClr>
                </a:solidFill>
              </a:rPr>
              <a:t>,,Ако будем имао среће да остварим барем неке од својих идеја, то ће бити добробит за цело човечанство. Ако се те моје наде испуне, најслађа мисао биће ми да је то дело једног Србина.''</a:t>
            </a:r>
            <a:endParaRPr lang="en-US" sz="1600" dirty="0">
              <a:solidFill>
                <a:schemeClr val="accent5">
                  <a:lumMod val="75000"/>
                </a:schemeClr>
              </a:solidFill>
            </a:endParaRPr>
          </a:p>
        </p:txBody>
      </p:sp>
      <p:sp>
        <p:nvSpPr>
          <p:cNvPr id="10" name="Rectangle 9"/>
          <p:cNvSpPr/>
          <p:nvPr/>
        </p:nvSpPr>
        <p:spPr>
          <a:xfrm>
            <a:off x="4088129" y="6160650"/>
            <a:ext cx="5036820" cy="584775"/>
          </a:xfrm>
          <a:prstGeom prst="rect">
            <a:avLst/>
          </a:prstGeom>
        </p:spPr>
        <p:txBody>
          <a:bodyPr wrap="square">
            <a:spAutoFit/>
          </a:bodyPr>
          <a:lstStyle/>
          <a:p>
            <a:pPr algn="ctr"/>
            <a:r>
              <a:rPr lang="sr-Cyrl-RS" sz="1600" dirty="0">
                <a:solidFill>
                  <a:schemeClr val="accent5">
                    <a:lumMod val="75000"/>
                  </a:schemeClr>
                </a:solidFill>
              </a:rPr>
              <a:t>,,Када би се мржња могла претворити у електрицитет, било би довољно енергије за цели свет.''</a:t>
            </a:r>
            <a:endParaRPr lang="en-US" sz="1600" dirty="0">
              <a:solidFill>
                <a:schemeClr val="accent5">
                  <a:lumMod val="75000"/>
                </a:schemeClr>
              </a:solidFill>
            </a:endParaRPr>
          </a:p>
        </p:txBody>
      </p:sp>
      <p:sp>
        <p:nvSpPr>
          <p:cNvPr id="12" name="Rectangle 11"/>
          <p:cNvSpPr/>
          <p:nvPr/>
        </p:nvSpPr>
        <p:spPr>
          <a:xfrm>
            <a:off x="53338" y="152400"/>
            <a:ext cx="9067801" cy="584775"/>
          </a:xfrm>
          <a:prstGeom prst="rect">
            <a:avLst/>
          </a:prstGeom>
        </p:spPr>
        <p:txBody>
          <a:bodyPr wrap="square">
            <a:spAutoFit/>
          </a:bodyPr>
          <a:lstStyle/>
          <a:p>
            <a:pPr algn="ctr"/>
            <a:r>
              <a:rPr lang="sr-Cyrl-RS" sz="3200" b="1" dirty="0"/>
              <a:t>Идеје, речи, дела која нас спајају и инспиришу</a:t>
            </a:r>
          </a:p>
        </p:txBody>
      </p:sp>
    </p:spTree>
    <p:extLst>
      <p:ext uri="{BB962C8B-B14F-4D97-AF65-F5344CB8AC3E}">
        <p14:creationId xmlns:p14="http://schemas.microsoft.com/office/powerpoint/2010/main" val="118411409"/>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G:\Users\vaspitaci\Desktop\X Marijana\IT\IMG_13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8074"/>
            <a:ext cx="6529533" cy="5129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689" y="5410199"/>
            <a:ext cx="7984749" cy="1200329"/>
          </a:xfrm>
          <a:prstGeom prst="rect">
            <a:avLst/>
          </a:prstGeom>
          <a:noFill/>
        </p:spPr>
        <p:txBody>
          <a:bodyPr wrap="square" rtlCol="0">
            <a:spAutoFit/>
          </a:bodyPr>
          <a:lstStyle/>
          <a:p>
            <a:r>
              <a:rPr lang="sr-Cyrl-RS" dirty="0">
                <a:solidFill>
                  <a:schemeClr val="bg1"/>
                </a:solidFill>
              </a:rPr>
              <a:t>Аутори презентације, чланови радионице информационих технологија -</a:t>
            </a:r>
          </a:p>
          <a:p>
            <a:r>
              <a:rPr lang="sr-Cyrl-RS" dirty="0">
                <a:solidFill>
                  <a:schemeClr val="bg1"/>
                </a:solidFill>
              </a:rPr>
              <a:t>Ненад Обрадовић, Стефан Даксеровић, Михајло Дакић, Вељко  Вучетић, </a:t>
            </a:r>
          </a:p>
          <a:p>
            <a:r>
              <a:rPr lang="sr-Cyrl-RS" dirty="0">
                <a:solidFill>
                  <a:schemeClr val="bg1"/>
                </a:solidFill>
              </a:rPr>
              <a:t>Филип Драјић, Лазар Николић и Маријана Спасенић.</a:t>
            </a:r>
          </a:p>
          <a:p>
            <a:r>
              <a:rPr lang="sr-Cyrl-RS" dirty="0">
                <a:solidFill>
                  <a:schemeClr val="bg1"/>
                </a:solidFill>
              </a:rPr>
              <a:t>Наша звезда водиља, Александра Нинковић Ташић.</a:t>
            </a:r>
          </a:p>
        </p:txBody>
      </p:sp>
    </p:spTree>
    <p:extLst>
      <p:ext uri="{BB962C8B-B14F-4D97-AF65-F5344CB8AC3E}">
        <p14:creationId xmlns:p14="http://schemas.microsoft.com/office/powerpoint/2010/main" val="4136539479"/>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sr-Cyrl-RS" sz="1400" dirty="0"/>
              <a:t>Звездобројци Пупин, Тесла и Миланковић, 2017. Агапе књига </a:t>
            </a:r>
          </a:p>
          <a:p>
            <a:r>
              <a:rPr lang="sr-Cyrl-RS" sz="1400" dirty="0"/>
              <a:t>Аутобиографије Николе Тесле и Михајла Пупина, 2017. Агапе књига</a:t>
            </a:r>
          </a:p>
          <a:p>
            <a:r>
              <a:rPr lang="sr-Cyrl-RS" sz="1400" dirty="0"/>
              <a:t>Водич кроз љубавну историју Београда, Ненад Новак Стефановић,</a:t>
            </a:r>
            <a:r>
              <a:rPr lang="en-US" sz="1400" dirty="0"/>
              <a:t> </a:t>
            </a:r>
            <a:r>
              <a:rPr lang="sr-Cyrl-RS" sz="1400" dirty="0"/>
              <a:t>2017. Лагуна</a:t>
            </a:r>
          </a:p>
          <a:p>
            <a:r>
              <a:rPr lang="en-US" sz="1400" dirty="0">
                <a:hlinkClick r:id="rId2"/>
              </a:rPr>
              <a:t>https://www.youtube.com/watch?v=AoaqZSWZptk</a:t>
            </a:r>
            <a:endParaRPr lang="sr-Cyrl-RS" sz="1400" dirty="0"/>
          </a:p>
          <a:p>
            <a:r>
              <a:rPr lang="en-US" sz="1400" dirty="0">
                <a:hlinkClick r:id="rId3"/>
              </a:rPr>
              <a:t>https://www.youtube.com/watch?v=A8sJynea7Hs</a:t>
            </a:r>
            <a:endParaRPr lang="sr-Cyrl-RS" sz="1400" dirty="0"/>
          </a:p>
          <a:p>
            <a:r>
              <a:rPr lang="en-US" sz="1400" dirty="0">
                <a:hlinkClick r:id="rId4"/>
              </a:rPr>
              <a:t>http://www.rts.rs/page/stories/sr/story/16/kultura/245401/monografija-posvecena-tesli-milankovicu-i-pupinu.html</a:t>
            </a:r>
            <a:endParaRPr lang="sr-Cyrl-RS" sz="1400" dirty="0"/>
          </a:p>
          <a:p>
            <a:r>
              <a:rPr lang="en-US" sz="1400" dirty="0">
                <a:hlinkClick r:id="rId5"/>
              </a:rPr>
              <a:t>https://curiosmos.com/here-are-30-stunning-rare-photographs-of-nikola-tesla-you-probably-never-saw/</a:t>
            </a:r>
            <a:endParaRPr lang="en-US" sz="1400" dirty="0"/>
          </a:p>
          <a:p>
            <a:r>
              <a:rPr lang="en-US" sz="1400" dirty="0">
                <a:hlinkClick r:id="rId6"/>
              </a:rPr>
              <a:t>http://www.vestinet.rs/zdravlje-2/milutin-milankovic-srbin-ciju-teoriju-amerikanci-nisu-uspeli-da-sruse</a:t>
            </a:r>
            <a:endParaRPr lang="en-US" sz="1400" dirty="0"/>
          </a:p>
          <a:p>
            <a:r>
              <a:rPr lang="en-US" sz="1400" dirty="0">
                <a:hlinkClick r:id="rId7"/>
              </a:rPr>
              <a:t>https://www.youtube.com/watch?v=Rg-d6vA4q6o</a:t>
            </a:r>
            <a:endParaRPr lang="en-US" sz="1400" dirty="0"/>
          </a:p>
          <a:p>
            <a:r>
              <a:rPr lang="en-US" sz="1400" dirty="0">
                <a:hlinkClick r:id="rId8"/>
              </a:rPr>
              <a:t>https://www.youtube.com/watch?v=5iJGRIzDBCA&amp;list=PL6lN_ATx3JHgemlgV70eA5XNx42cqw5RZ&amp;index=24</a:t>
            </a:r>
            <a:endParaRPr lang="en-US" sz="1400" dirty="0"/>
          </a:p>
          <a:p>
            <a:endParaRPr lang="sr-Cyrl-RS" sz="1400" dirty="0"/>
          </a:p>
          <a:p>
            <a:endParaRPr lang="sr-Cyrl-RS" sz="1400" dirty="0"/>
          </a:p>
          <a:p>
            <a:endParaRPr lang="sr-Cyrl-RS" sz="1400" dirty="0"/>
          </a:p>
          <a:p>
            <a:endParaRPr lang="sr-Cyrl-RS" dirty="0"/>
          </a:p>
          <a:p>
            <a:endParaRPr lang="sr-Cyrl-RS" dirty="0"/>
          </a:p>
          <a:p>
            <a:endParaRPr lang="sr-Cyrl-RS" dirty="0"/>
          </a:p>
          <a:p>
            <a:endParaRPr lang="en-US" dirty="0"/>
          </a:p>
        </p:txBody>
      </p:sp>
      <p:sp>
        <p:nvSpPr>
          <p:cNvPr id="4" name="Rectangle 3"/>
          <p:cNvSpPr/>
          <p:nvPr/>
        </p:nvSpPr>
        <p:spPr>
          <a:xfrm>
            <a:off x="2514600" y="762000"/>
            <a:ext cx="3352801" cy="584775"/>
          </a:xfrm>
          <a:prstGeom prst="rect">
            <a:avLst/>
          </a:prstGeom>
        </p:spPr>
        <p:txBody>
          <a:bodyPr wrap="square">
            <a:spAutoFit/>
          </a:bodyPr>
          <a:lstStyle/>
          <a:p>
            <a:pPr algn="ctr"/>
            <a:r>
              <a:rPr lang="sr-Cyrl-RS" sz="3200" b="1" dirty="0"/>
              <a:t>Литература</a:t>
            </a:r>
          </a:p>
        </p:txBody>
      </p:sp>
    </p:spTree>
    <p:extLst>
      <p:ext uri="{BB962C8B-B14F-4D97-AF65-F5344CB8AC3E}">
        <p14:creationId xmlns:p14="http://schemas.microsoft.com/office/powerpoint/2010/main" val="4478915"/>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555" t="27854" r="30909" b="18324"/>
          <a:stretch/>
        </p:blipFill>
        <p:spPr bwMode="auto">
          <a:xfrm>
            <a:off x="990600" y="228600"/>
            <a:ext cx="7215554" cy="646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03508"/>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534" t="21718" r="28061" b="15650"/>
          <a:stretch/>
        </p:blipFill>
        <p:spPr bwMode="auto">
          <a:xfrm>
            <a:off x="0" y="671394"/>
            <a:ext cx="6860148" cy="618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54621" y="120134"/>
            <a:ext cx="4289379" cy="892552"/>
          </a:xfrm>
          <a:prstGeom prst="rect">
            <a:avLst/>
          </a:prstGeom>
        </p:spPr>
        <p:txBody>
          <a:bodyPr wrap="none">
            <a:spAutoFit/>
          </a:bodyPr>
          <a:lstStyle/>
          <a:p>
            <a:r>
              <a:rPr lang="sr-Cyrl-RS" sz="3200" b="1" dirty="0"/>
              <a:t>Милутин Миланковић </a:t>
            </a:r>
          </a:p>
          <a:p>
            <a:pPr algn="ctr"/>
            <a:r>
              <a:rPr lang="sr-Cyrl-RS" sz="2000" b="1" dirty="0"/>
              <a:t>(1879 – 1958)</a:t>
            </a:r>
            <a:endParaRPr lang="en-US" sz="2000" dirty="0"/>
          </a:p>
        </p:txBody>
      </p:sp>
      <p:sp>
        <p:nvSpPr>
          <p:cNvPr id="5" name="Rectangle 4"/>
          <p:cNvSpPr/>
          <p:nvPr/>
        </p:nvSpPr>
        <p:spPr>
          <a:xfrm>
            <a:off x="5181600" y="1550670"/>
            <a:ext cx="3733800" cy="4524315"/>
          </a:xfrm>
          <a:prstGeom prst="rect">
            <a:avLst/>
          </a:prstGeom>
        </p:spPr>
        <p:txBody>
          <a:bodyPr wrap="square">
            <a:spAutoFit/>
          </a:bodyPr>
          <a:lstStyle/>
          <a:p>
            <a:r>
              <a:rPr lang="sr-Cyrl-RS" sz="1600" dirty="0"/>
              <a:t>Грађевински инжењер, климатолог, астроном, геофизичар, математичар, проналазач, књижевник и професор. </a:t>
            </a:r>
          </a:p>
          <a:p>
            <a:endParaRPr lang="sr-Cyrl-RS" sz="1600" dirty="0"/>
          </a:p>
          <a:p>
            <a:r>
              <a:rPr lang="sr-Cyrl-RS" sz="1600" dirty="0"/>
              <a:t>Познат по капиталном делу ,,Канон осунчавања''  и његовој примени на проблем ледених доба</a:t>
            </a:r>
            <a:r>
              <a:rPr lang="en-US" sz="1600" dirty="0"/>
              <a:t>.</a:t>
            </a:r>
            <a:r>
              <a:rPr lang="sr-Cyrl-RS" sz="1600" dirty="0">
                <a:solidFill>
                  <a:srgbClr val="0070C0"/>
                </a:solidFill>
              </a:rPr>
              <a:t> </a:t>
            </a:r>
          </a:p>
          <a:p>
            <a:endParaRPr lang="sr-Cyrl-RS" sz="1600" dirty="0"/>
          </a:p>
          <a:p>
            <a:r>
              <a:rPr lang="sr-Cyrl-RS" sz="1600" dirty="0"/>
              <a:t>Наса га је сврстала међу 15 научника најзаслужнијих за развој науке о Земљи.</a:t>
            </a:r>
          </a:p>
          <a:p>
            <a:endParaRPr lang="sr-Cyrl-RS" sz="1600" dirty="0"/>
          </a:p>
          <a:p>
            <a:r>
              <a:rPr lang="sr-Cyrl-RS" sz="1600" dirty="0"/>
              <a:t>Декан  Филозофског факултета, редован члан Краљевске академије</a:t>
            </a:r>
            <a:r>
              <a:rPr lang="en-US" sz="1600" dirty="0"/>
              <a:t>.</a:t>
            </a:r>
            <a:r>
              <a:rPr lang="sr-Cyrl-RS" sz="1600" dirty="0"/>
              <a:t> Оснивач катедре за небеску механику на београдском универзитету. </a:t>
            </a:r>
            <a:endParaRPr lang="en-US" sz="1600" dirty="0"/>
          </a:p>
          <a:p>
            <a:endParaRPr lang="en-US" sz="1600" dirty="0"/>
          </a:p>
          <a:p>
            <a:r>
              <a:rPr lang="sr-Cyrl-RS" sz="1600" dirty="0"/>
              <a:t>Творац је предлога реформе јулијанског календара.</a:t>
            </a:r>
          </a:p>
        </p:txBody>
      </p:sp>
    </p:spTree>
    <p:extLst>
      <p:ext uri="{BB962C8B-B14F-4D97-AF65-F5344CB8AC3E}">
        <p14:creationId xmlns:p14="http://schemas.microsoft.com/office/powerpoint/2010/main" val="2611046404"/>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aspitaci\Desktop\X Marijana\tesla\milutin\900x600_milutin-milankovic-header.jpg"/>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667" b="100000" l="11222" r="69000">
                        <a14:foregroundMark x1="26556" y1="60500" x2="26667" y2="62667"/>
                        <a14:foregroundMark x1="26667" y1="62833" x2="25667" y2="65000"/>
                        <a14:foregroundMark x1="26000" y1="65167" x2="24444" y2="67333"/>
                        <a14:foregroundMark x1="24444" y1="67500" x2="23778" y2="70000"/>
                        <a14:foregroundMark x1="23778" y1="70000" x2="11222" y2="84833"/>
                        <a14:foregroundMark x1="30111" y1="62500" x2="28667" y2="88333"/>
                        <a14:foregroundMark x1="26444" y1="79500" x2="11444" y2="89833"/>
                        <a14:foregroundMark x1="52778" y1="88167" x2="31889" y2="95333"/>
                        <a14:foregroundMark x1="22444" y1="95333" x2="11667" y2="99833"/>
                        <a14:foregroundMark x1="47000" y1="92000" x2="45444" y2="99500"/>
                        <a14:foregroundMark x1="52111" y1="62000" x2="59000" y2="61000"/>
                        <a14:foregroundMark x1="52556" y1="57500" x2="56333" y2="50500"/>
                        <a14:foregroundMark x1="48667" y1="40833" x2="55222" y2="27167"/>
                        <a14:foregroundMark x1="60333" y1="42333" x2="59889" y2="29500"/>
                        <a14:foregroundMark x1="30556" y1="5667" x2="35222" y2="3000"/>
                        <a14:foregroundMark x1="34778" y1="3333" x2="41000" y2="2333"/>
                        <a14:foregroundMark x1="40667" y1="2167" x2="46333" y2="3833"/>
                        <a14:foregroundMark x1="46000" y1="4000" x2="50333" y2="6000"/>
                        <a14:foregroundMark x1="50000" y1="5833" x2="54333" y2="8167"/>
                        <a14:foregroundMark x1="30333" y1="5833" x2="24778" y2="12500"/>
                        <a14:foregroundMark x1="24889" y1="12000" x2="22444" y2="20167"/>
                        <a14:foregroundMark x1="22444" y1="20000" x2="21556" y2="26167"/>
                        <a14:foregroundMark x1="21444" y1="26000" x2="21778" y2="34333"/>
                        <a14:foregroundMark x1="21778" y1="33667" x2="26000" y2="50167"/>
                        <a14:foregroundMark x1="22778" y1="40500" x2="25444" y2="50500"/>
                        <a14:foregroundMark x1="54111" y1="80500" x2="55778" y2="88333"/>
                        <a14:foregroundMark x1="55556" y1="88833" x2="65556" y2="99833"/>
                        <a14:foregroundMark x1="28333" y1="8667" x2="32556" y2="4833"/>
                        <a14:foregroundMark x1="33556" y1="4667" x2="36000" y2="3500"/>
                        <a14:foregroundMark x1="37222" y1="3667" x2="42222" y2="3000"/>
                        <a14:foregroundMark x1="42222" y1="3333" x2="49556" y2="5833"/>
                        <a14:foregroundMark x1="46667" y1="5667" x2="50000" y2="6167"/>
                        <a14:foregroundMark x1="61889" y1="30000" x2="61889" y2="34833"/>
                        <a14:backgroundMark x1="26556" y1="9667" x2="32778" y2="4167"/>
                        <a14:backgroundMark x1="33000" y1="4500" x2="38000" y2="2333"/>
                        <a14:backgroundMark x1="37333" y1="3000" x2="42778" y2="2667"/>
                        <a14:backgroundMark x1="42889" y1="2667" x2="47667" y2="4833"/>
                        <a14:backgroundMark x1="48111" y1="5167" x2="53667" y2="7000"/>
                        <a14:backgroundMark x1="50000" y1="5167" x2="54889" y2="8667"/>
                        <a14:backgroundMark x1="28333" y1="7167" x2="32000" y2="4333"/>
                        <a14:backgroundMark x1="33000" y1="4333" x2="36333" y2="1667"/>
                        <a14:backgroundMark x1="38444" y1="2500" x2="42000" y2="2167"/>
                        <a14:backgroundMark x1="22000" y1="38333" x2="25222" y2="50333"/>
                        <a14:backgroundMark x1="25222" y1="50167" x2="26111" y2="53333"/>
                        <a14:backgroundMark x1="26000" y1="53667" x2="26556" y2="61000"/>
                        <a14:backgroundMark x1="26444" y1="60833" x2="26444" y2="63000"/>
                        <a14:backgroundMark x1="26333" y1="63333" x2="25000" y2="66333"/>
                        <a14:backgroundMark x1="54222" y1="80500" x2="56556" y2="88500"/>
                        <a14:backgroundMark x1="28333" y1="7500" x2="35222" y2="2500"/>
                        <a14:backgroundMark x1="34000" y1="3333" x2="42000" y2="1833"/>
                        <a14:backgroundMark x1="37333" y1="1333" x2="47778" y2="4333"/>
                        <a14:backgroundMark x1="40333" y1="1500" x2="47556" y2="4500"/>
                        <a14:backgroundMark x1="34111" y1="1333" x2="45000" y2="3000"/>
                        <a14:backgroundMark x1="23444" y1="69833" x2="25444" y2="64833"/>
                        <a14:backgroundMark x1="39222" y1="2000" x2="45444" y2="3833"/>
                        <a14:backgroundMark x1="61889" y1="28333" x2="62000" y2="30667"/>
                        <a14:backgroundMark x1="62111" y1="30167" x2="62222" y2="34167"/>
                        <a14:backgroundMark x1="62111" y1="34167" x2="61889" y2="36333"/>
                        <a14:backgroundMark x1="23667" y1="14167" x2="25778" y2="10000"/>
                      </a14:backgroundRemoval>
                    </a14:imgEffect>
                    <a14:imgEffect>
                      <a14:artisticCrisscrossEtching/>
                    </a14:imgEffect>
                  </a14:imgLayer>
                </a14:imgProps>
              </a:ext>
              <a:ext uri="{28A0092B-C50C-407E-A947-70E740481C1C}">
                <a14:useLocalDpi xmlns:a14="http://schemas.microsoft.com/office/drawing/2010/main" val="0"/>
              </a:ext>
            </a:extLst>
          </a:blip>
          <a:srcRect l="17802" r="31404" b="3939"/>
          <a:stretch/>
        </p:blipFill>
        <p:spPr bwMode="auto">
          <a:xfrm>
            <a:off x="26670" y="449580"/>
            <a:ext cx="4751070" cy="64008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1" y="157192"/>
            <a:ext cx="6172201" cy="584775"/>
          </a:xfrm>
          <a:prstGeom prst="rect">
            <a:avLst/>
          </a:prstGeom>
        </p:spPr>
        <p:txBody>
          <a:bodyPr wrap="square">
            <a:spAutoFit/>
          </a:bodyPr>
          <a:lstStyle/>
          <a:p>
            <a:r>
              <a:rPr lang="sr-Cyrl-RS" sz="3200" b="1" dirty="0"/>
              <a:t>Путник кроз васиону и векове</a:t>
            </a:r>
          </a:p>
        </p:txBody>
      </p:sp>
      <p:sp>
        <p:nvSpPr>
          <p:cNvPr id="2" name="TextBox 1"/>
          <p:cNvSpPr txBox="1"/>
          <p:nvPr/>
        </p:nvSpPr>
        <p:spPr>
          <a:xfrm>
            <a:off x="4495800" y="1447800"/>
            <a:ext cx="4419600" cy="5078313"/>
          </a:xfrm>
          <a:prstGeom prst="rect">
            <a:avLst/>
          </a:prstGeom>
          <a:noFill/>
        </p:spPr>
        <p:txBody>
          <a:bodyPr wrap="square" rtlCol="0">
            <a:spAutoFit/>
          </a:bodyPr>
          <a:lstStyle/>
          <a:p>
            <a:pPr marL="285750" indent="-285750">
              <a:buFont typeface="Courier New" panose="02070309020205020404" pitchFamily="49" charset="0"/>
              <a:buChar char="o"/>
            </a:pPr>
            <a:r>
              <a:rPr lang="sr-Cyrl-RS" dirty="0"/>
              <a:t>Детињство крај Дунава, испод звезданог неба</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Школовање</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Повратак у Србију</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en-US" dirty="0"/>
              <a:t>,,</a:t>
            </a:r>
            <a:r>
              <a:rPr lang="sr-Cyrl-RS" dirty="0"/>
              <a:t>Случајан</a:t>
            </a:r>
            <a:r>
              <a:rPr lang="en-US" dirty="0"/>
              <a:t>”</a:t>
            </a:r>
            <a:r>
              <a:rPr lang="sr-Cyrl-RS" dirty="0"/>
              <a:t> останак у Аустроугарској за време Првог светског рата</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Научни рад и издржавање породице пројектовањем мостова, хала,тунела, модерних зграда...</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Познатији у свету него у Србији</a:t>
            </a:r>
          </a:p>
          <a:p>
            <a:endParaRPr lang="en-US" dirty="0"/>
          </a:p>
          <a:p>
            <a:endParaRPr lang="sr-Cyrl-RS" dirty="0"/>
          </a:p>
          <a:p>
            <a:endParaRPr lang="sr-Cyrl-RS" dirty="0"/>
          </a:p>
        </p:txBody>
      </p:sp>
      <p:pic>
        <p:nvPicPr>
          <p:cNvPr id="7" name="Picture 2" descr="C:\Users\vaspitaci\Desktop\X Marijana\tesla\milutin\im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68780"/>
            <a:ext cx="3176111"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aspitaci\Desktop\X Marijana\tesla\milutin\Milutin_Milanković.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390" y="914400"/>
            <a:ext cx="3249630" cy="58060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aspitaci\Desktop\X Marijana\tesla\milutin\2013-10-30-Most-Milutina-Milankovica-493x600.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06650" y="1304693"/>
            <a:ext cx="3991109" cy="485733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aspitaci\Desktop\X Marijana\tesla\milutin\most.png"/>
          <p:cNvPicPr>
            <a:picLocks noChangeAspect="1" noChangeArrowheads="1"/>
          </p:cNvPicPr>
          <p:nvPr/>
        </p:nvPicPr>
        <p:blipFill>
          <a:blip r:embed="rId8">
            <a:duotone>
              <a:prstClr val="black"/>
              <a:schemeClr val="accent6">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bwMode="auto">
          <a:xfrm>
            <a:off x="355765" y="1304693"/>
            <a:ext cx="4092878" cy="44098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vaspitaci\Desktop\X Marijana\tesla\milutin\milutin-milankovic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555" y="1116351"/>
            <a:ext cx="3733800" cy="50456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vaspitaci\Desktop\X Marijana\tesla\milutin\Кроз_васиону_и_векове.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437" y="1162349"/>
            <a:ext cx="3449035" cy="49536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vaspitaci\Desktop\X Marijana\tesla\milutin\800px-Milutin_Milankovic_Kan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3566" y="1116351"/>
            <a:ext cx="3327407" cy="495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76226"/>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20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20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nodeType="after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2000"/>
                                        <p:tgtEl>
                                          <p:spTgt spid="103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33"/>
                                        </p:tgtEl>
                                        <p:attrNameLst>
                                          <p:attrName>style.visibility</p:attrName>
                                        </p:attrNameLst>
                                      </p:cBhvr>
                                      <p:to>
                                        <p:strVal val="hidden"/>
                                      </p:to>
                                    </p:set>
                                  </p:childTnLst>
                                </p:cTn>
                              </p:par>
                            </p:childTnLst>
                          </p:cTn>
                        </p:par>
                        <p:par>
                          <p:cTn id="40" fill="hold">
                            <p:stCondLst>
                              <p:cond delay="0"/>
                            </p:stCondLst>
                            <p:childTnLst>
                              <p:par>
                                <p:cTn id="41" presetID="10" presetClass="entr" presetSubtype="0"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Effect transition="in" filter="fade">
                                      <p:cBhvr>
                                        <p:cTn id="43" dur="2000"/>
                                        <p:tgtEl>
                                          <p:spTgt spid="10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029"/>
                                        </p:tgtEl>
                                        <p:attrNameLst>
                                          <p:attrName>style.visibility</p:attrName>
                                        </p:attrNameLst>
                                      </p:cBhvr>
                                      <p:to>
                                        <p:strVal val="hidden"/>
                                      </p:to>
                                    </p:set>
                                  </p:childTnLst>
                                </p:cTn>
                              </p:par>
                            </p:childTnLst>
                          </p:cTn>
                        </p:par>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1031"/>
                                        </p:tgtEl>
                                        <p:attrNameLst>
                                          <p:attrName>style.visibility</p:attrName>
                                        </p:attrNameLst>
                                      </p:cBhvr>
                                      <p:to>
                                        <p:strVal val="visible"/>
                                      </p:to>
                                    </p:set>
                                    <p:animEffect transition="in" filter="fade">
                                      <p:cBhvr>
                                        <p:cTn id="51" dur="2000"/>
                                        <p:tgtEl>
                                          <p:spTgt spid="103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9"/>
                                          </p:stCondLst>
                                        </p:cTn>
                                        <p:tgtEl>
                                          <p:spTgt spid="1031"/>
                                        </p:tgtEl>
                                        <p:attrNameLst>
                                          <p:attrName>style.visibility</p:attrName>
                                        </p:attrNameLst>
                                      </p:cBhvr>
                                      <p:to>
                                        <p:strVal val="hidden"/>
                                      </p:to>
                                    </p:set>
                                  </p:childTnLst>
                                </p:cTn>
                              </p:par>
                            </p:childTnLst>
                          </p:cTn>
                        </p:par>
                        <p:par>
                          <p:cTn id="56" fill="hold">
                            <p:stCondLst>
                              <p:cond delay="1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607" t="21677" r="33800" b="16017"/>
          <a:stretch/>
        </p:blipFill>
        <p:spPr bwMode="auto">
          <a:xfrm>
            <a:off x="3425190" y="0"/>
            <a:ext cx="57188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5730" y="1274564"/>
            <a:ext cx="4000500" cy="4308872"/>
          </a:xfrm>
          <a:prstGeom prst="rect">
            <a:avLst/>
          </a:prstGeom>
        </p:spPr>
        <p:txBody>
          <a:bodyPr wrap="square">
            <a:spAutoFit/>
          </a:bodyPr>
          <a:lstStyle/>
          <a:p>
            <a:r>
              <a:rPr lang="sr-Cyrl-RS" dirty="0"/>
              <a:t> </a:t>
            </a:r>
          </a:p>
          <a:p>
            <a:r>
              <a:rPr lang="sr-Cyrl-RS" sz="1600" dirty="0"/>
              <a:t>Свет који данас познајемо не би био замислив без његових проналазака</a:t>
            </a:r>
            <a:r>
              <a:rPr lang="en-US" sz="1600" dirty="0"/>
              <a:t>.</a:t>
            </a:r>
            <a:endParaRPr lang="sr-Cyrl-RS" sz="1600" dirty="0"/>
          </a:p>
          <a:p>
            <a:endParaRPr lang="en-US" sz="1600" dirty="0"/>
          </a:p>
          <a:p>
            <a:r>
              <a:rPr lang="sr-Cyrl-RS" sz="1600" dirty="0"/>
              <a:t>Визионар, далеко испред свог времена, који је разумео, волео и радовао се свету који га окружује. </a:t>
            </a:r>
            <a:endParaRPr lang="en-US" sz="1600" dirty="0"/>
          </a:p>
          <a:p>
            <a:endParaRPr lang="en-US" sz="1600" dirty="0"/>
          </a:p>
          <a:p>
            <a:r>
              <a:rPr lang="sr-Cyrl-RS" sz="1600" dirty="0"/>
              <a:t>Живео је смерно и скромно подређујући таленат који је добио на рођењу, напретку и бољем животу људи. </a:t>
            </a:r>
          </a:p>
          <a:p>
            <a:endParaRPr lang="sr-Cyrl-RS" sz="1600" dirty="0"/>
          </a:p>
          <a:p>
            <a:r>
              <a:rPr lang="sr-Cyrl-RS" sz="1600" dirty="0"/>
              <a:t>Велики поштовалац уметности, загледан у васиону, опчињен светлошћу у којој види објашњење постојања света. </a:t>
            </a:r>
          </a:p>
          <a:p>
            <a:endParaRPr lang="sr-Cyrl-RS" sz="1600" dirty="0"/>
          </a:p>
          <a:p>
            <a:r>
              <a:rPr lang="sr-Cyrl-RS" sz="1600" dirty="0"/>
              <a:t>Поносан на српско порекло и традицију. </a:t>
            </a:r>
            <a:endParaRPr lang="en-US" sz="1600" dirty="0"/>
          </a:p>
        </p:txBody>
      </p:sp>
      <p:sp>
        <p:nvSpPr>
          <p:cNvPr id="5" name="Rectangle 4"/>
          <p:cNvSpPr/>
          <p:nvPr/>
        </p:nvSpPr>
        <p:spPr>
          <a:xfrm>
            <a:off x="176706" y="0"/>
            <a:ext cx="5309693" cy="892552"/>
          </a:xfrm>
          <a:prstGeom prst="rect">
            <a:avLst/>
          </a:prstGeom>
        </p:spPr>
        <p:txBody>
          <a:bodyPr wrap="square">
            <a:spAutoFit/>
          </a:bodyPr>
          <a:lstStyle/>
          <a:p>
            <a:r>
              <a:rPr lang="sr-Cyrl-RS" sz="3200" b="1" dirty="0"/>
              <a:t>Никола Тесла </a:t>
            </a:r>
          </a:p>
          <a:p>
            <a:r>
              <a:rPr lang="sr-Cyrl-RS" sz="2000" b="1" dirty="0"/>
              <a:t>(1856 - 1943)</a:t>
            </a:r>
            <a:endParaRPr lang="en-US" sz="2000" b="1" dirty="0"/>
          </a:p>
        </p:txBody>
      </p:sp>
    </p:spTree>
    <p:extLst>
      <p:ext uri="{BB962C8B-B14F-4D97-AF65-F5344CB8AC3E}">
        <p14:creationId xmlns:p14="http://schemas.microsoft.com/office/powerpoint/2010/main" val="2021764396"/>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aspitaci\Desktop\X Marijana\tesla\tesla\nikola_tesla_napoleon-sarony-public-domain-via-wikimedia-commons.jpg"/>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00" b="99750" l="3167" r="98250">
                        <a14:backgroundMark x1="22583" y1="39583" x2="24167" y2="47417"/>
                        <a14:backgroundMark x1="23417" y1="43083" x2="23417" y2="43083"/>
                      </a14:backgroundRemoval>
                    </a14:imgEffect>
                    <a14:imgEffect>
                      <a14:artisticCrisscrossEtching/>
                    </a14:imgEffect>
                  </a14:imgLayer>
                </a14:imgProps>
              </a:ext>
              <a:ext uri="{28A0092B-C50C-407E-A947-70E740481C1C}">
                <a14:useLocalDpi xmlns:a14="http://schemas.microsoft.com/office/drawing/2010/main" val="0"/>
              </a:ext>
            </a:extLst>
          </a:blip>
          <a:srcRect l="10040"/>
          <a:stretch/>
        </p:blipFill>
        <p:spPr bwMode="auto">
          <a:xfrm flipH="1">
            <a:off x="-304800" y="719316"/>
            <a:ext cx="5257800" cy="6153924"/>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1" y="11430"/>
            <a:ext cx="6934201" cy="584775"/>
          </a:xfrm>
          <a:prstGeom prst="rect">
            <a:avLst/>
          </a:prstGeom>
        </p:spPr>
        <p:txBody>
          <a:bodyPr wrap="square">
            <a:spAutoFit/>
          </a:bodyPr>
          <a:lstStyle/>
          <a:p>
            <a:r>
              <a:rPr lang="sr-Cyrl-RS" sz="3200" b="1" dirty="0"/>
              <a:t>Светлост која се не гаси</a:t>
            </a:r>
          </a:p>
        </p:txBody>
      </p:sp>
      <p:sp>
        <p:nvSpPr>
          <p:cNvPr id="7" name="TextBox 6"/>
          <p:cNvSpPr txBox="1"/>
          <p:nvPr/>
        </p:nvSpPr>
        <p:spPr>
          <a:xfrm>
            <a:off x="4640578" y="1185741"/>
            <a:ext cx="4495801" cy="4801314"/>
          </a:xfrm>
          <a:prstGeom prst="rect">
            <a:avLst/>
          </a:prstGeom>
          <a:noFill/>
        </p:spPr>
        <p:txBody>
          <a:bodyPr wrap="square" rtlCol="0">
            <a:spAutoFit/>
          </a:bodyPr>
          <a:lstStyle/>
          <a:p>
            <a:pPr marL="285750" indent="-285750">
              <a:buFont typeface="Courier New" panose="02070309020205020404" pitchFamily="49" charset="0"/>
              <a:buChar char="o"/>
            </a:pPr>
            <a:r>
              <a:rPr lang="sr-Cyrl-RS" dirty="0"/>
              <a:t>Детињство у игри и несташлуцима</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Школовање</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Болест, борба за живот  и свој сан</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Студије електротехнике </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Одлазак у Америку</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Вредан рад на реализацији својих изума</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Начин живота</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Љубав и поштовање према знању, уметности и традицији</a:t>
            </a:r>
          </a:p>
          <a:p>
            <a:endParaRPr lang="en-US" dirty="0"/>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86" y="2133600"/>
            <a:ext cx="4291604" cy="2803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8317"/>
            <a:ext cx="3200400" cy="4395400"/>
          </a:xfrm>
          <a:prstGeom prst="rect">
            <a:avLst/>
          </a:prstGeom>
          <a:noFill/>
          <a:ln>
            <a:noFill/>
          </a:ln>
        </p:spPr>
      </p:pic>
      <p:pic>
        <p:nvPicPr>
          <p:cNvPr id="11" name="Picture 10" descr="Related image"/>
          <p:cNvPicPr/>
          <p:nvPr/>
        </p:nvPicPr>
        <p:blipFill rotWithShape="1">
          <a:blip r:embed="rId6">
            <a:extLst>
              <a:ext uri="{28A0092B-C50C-407E-A947-70E740481C1C}">
                <a14:useLocalDpi xmlns:a14="http://schemas.microsoft.com/office/drawing/2010/main" val="0"/>
              </a:ext>
            </a:extLst>
          </a:blip>
          <a:srcRect t="2061" r="50000" b="3893"/>
          <a:stretch/>
        </p:blipFill>
        <p:spPr bwMode="auto">
          <a:xfrm>
            <a:off x="972501" y="1394901"/>
            <a:ext cx="3046095" cy="4280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8709" y="1115266"/>
            <a:ext cx="2362617" cy="4942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lated image"/>
          <p:cNvPicPr/>
          <p:nvPr/>
        </p:nvPicPr>
        <p:blipFill>
          <a:blip r:embed="rId8">
            <a:extLst>
              <a:ext uri="{28A0092B-C50C-407E-A947-70E740481C1C}">
                <a14:useLocalDpi xmlns:a14="http://schemas.microsoft.com/office/drawing/2010/main" val="0"/>
              </a:ext>
            </a:extLst>
          </a:blip>
          <a:srcRect/>
          <a:stretch>
            <a:fillRect/>
          </a:stretch>
        </p:blipFill>
        <p:spPr bwMode="auto">
          <a:xfrm>
            <a:off x="1008781" y="1114219"/>
            <a:ext cx="3032760" cy="46285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A Photograph of Nikola Tesla holding his gas-filled phosphor-coated wireless light bulb. He developed it in the 1890'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332" y="934283"/>
            <a:ext cx="4281906" cy="54808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esla nikola fo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260" y="1646496"/>
            <a:ext cx="4298049" cy="32235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738" y="2262170"/>
            <a:ext cx="3842450" cy="26601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elated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961" y="2262170"/>
            <a:ext cx="4320213" cy="24277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tesla nikola foto"/>
          <p:cNvPicPr/>
          <p:nvPr/>
        </p:nvPicPr>
        <p:blipFill>
          <a:blip r:embed="rId13">
            <a:extLst>
              <a:ext uri="{28A0092B-C50C-407E-A947-70E740481C1C}">
                <a14:useLocalDpi xmlns:a14="http://schemas.microsoft.com/office/drawing/2010/main" val="0"/>
              </a:ext>
            </a:extLst>
          </a:blip>
          <a:srcRect/>
          <a:stretch>
            <a:fillRect/>
          </a:stretch>
        </p:blipFill>
        <p:spPr bwMode="auto">
          <a:xfrm>
            <a:off x="227332" y="937177"/>
            <a:ext cx="4297680" cy="5532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mage result for tesla pigeon"/>
          <p:cNvPicPr/>
          <p:nvPr/>
        </p:nvPicPr>
        <p:blipFill rotWithShape="1">
          <a:blip r:embed="rId14">
            <a:extLst>
              <a:ext uri="{28A0092B-C50C-407E-A947-70E740481C1C}">
                <a14:useLocalDpi xmlns:a14="http://schemas.microsoft.com/office/drawing/2010/main" val="0"/>
              </a:ext>
            </a:extLst>
          </a:blip>
          <a:srcRect l="7858" t="3293" r="6998" b="18002"/>
          <a:stretch/>
        </p:blipFill>
        <p:spPr bwMode="auto">
          <a:xfrm>
            <a:off x="810045" y="1259239"/>
            <a:ext cx="3177837" cy="4378541"/>
          </a:xfrm>
          <a:prstGeom prst="rect">
            <a:avLst/>
          </a:prstGeom>
          <a:noFill/>
          <a:ln>
            <a:noFill/>
          </a:ln>
          <a:extLst>
            <a:ext uri="{53640926-AAD7-44D8-BBD7-CCE9431645EC}">
              <a14:shadowObscured xmlns:a14="http://schemas.microsoft.com/office/drawing/2010/main"/>
            </a:ext>
          </a:extLst>
        </p:spPr>
      </p:pic>
      <p:pic>
        <p:nvPicPr>
          <p:cNvPr id="21" name="Picture 20" descr="Image result for tesla inventions"/>
          <p:cNvPicPr/>
          <p:nvPr/>
        </p:nvPicPr>
        <p:blipFill>
          <a:blip r:embed="rId15">
            <a:extLst>
              <a:ext uri="{28A0092B-C50C-407E-A947-70E740481C1C}">
                <a14:useLocalDpi xmlns:a14="http://schemas.microsoft.com/office/drawing/2010/main" val="0"/>
              </a:ext>
            </a:extLst>
          </a:blip>
          <a:srcRect/>
          <a:stretch>
            <a:fillRect/>
          </a:stretch>
        </p:blipFill>
        <p:spPr bwMode="auto">
          <a:xfrm>
            <a:off x="239148" y="2389232"/>
            <a:ext cx="4238625" cy="2295996"/>
          </a:xfrm>
          <a:prstGeom prst="rect">
            <a:avLst/>
          </a:prstGeom>
          <a:noFill/>
          <a:ln>
            <a:noFill/>
          </a:ln>
        </p:spPr>
      </p:pic>
    </p:spTree>
    <p:extLst>
      <p:ext uri="{BB962C8B-B14F-4D97-AF65-F5344CB8AC3E}">
        <p14:creationId xmlns:p14="http://schemas.microsoft.com/office/powerpoint/2010/main" val="1844147148"/>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20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030"/>
                                        </p:tgtEl>
                                        <p:attrNameLst>
                                          <p:attrName>style.visibility</p:attrName>
                                        </p:attrNameLst>
                                      </p:cBhvr>
                                      <p:to>
                                        <p:strVal val="hidden"/>
                                      </p:to>
                                    </p:set>
                                  </p:childTnLst>
                                </p:cTn>
                              </p:par>
                            </p:childTnLst>
                          </p:cTn>
                        </p:par>
                        <p:par>
                          <p:cTn id="44" fill="hold">
                            <p:stCondLst>
                              <p:cond delay="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5"/>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par>
                          <p:cTn id="68" fill="hold">
                            <p:stCondLst>
                              <p:cond delay="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6"/>
                                        </p:tgtEl>
                                        <p:attrNameLst>
                                          <p:attrName>style.visibility</p:attrName>
                                        </p:attrNameLst>
                                      </p:cBhvr>
                                      <p:to>
                                        <p:strVal val="hidden"/>
                                      </p:to>
                                    </p:set>
                                  </p:childTnLst>
                                </p:cTn>
                              </p:par>
                            </p:childTnLst>
                          </p:cTn>
                        </p:par>
                        <p:par>
                          <p:cTn id="76" fill="hold">
                            <p:stCondLst>
                              <p:cond delay="0"/>
                            </p:stCondLst>
                            <p:childTnLst>
                              <p:par>
                                <p:cTn id="77" presetID="10" presetClass="entr" presetSubtype="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0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20"/>
                                        </p:tgtEl>
                                        <p:attrNameLst>
                                          <p:attrName>style.visibility</p:attrName>
                                        </p:attrNameLst>
                                      </p:cBhvr>
                                      <p:to>
                                        <p:strVal val="hidden"/>
                                      </p:to>
                                    </p:set>
                                  </p:childTnLst>
                                </p:cTn>
                              </p:par>
                            </p:childTnLst>
                          </p:cTn>
                        </p:par>
                        <p:par>
                          <p:cTn id="84" fill="hold">
                            <p:stCondLst>
                              <p:cond delay="0"/>
                            </p:stCondLst>
                            <p:childTnLst>
                              <p:par>
                                <p:cTn id="85" presetID="10" presetClass="entr" presetSubtype="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0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0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7"/>
                                        </p:tgtEl>
                                        <p:attrNameLst>
                                          <p:attrName>style.visibility</p:attrName>
                                        </p:attrNameLst>
                                      </p:cBhvr>
                                      <p:to>
                                        <p:strVal val="hidden"/>
                                      </p:to>
                                    </p:set>
                                  </p:childTnLst>
                                </p:cTn>
                              </p:par>
                            </p:childTnLst>
                          </p:cTn>
                        </p:par>
                        <p:par>
                          <p:cTn id="100" fill="hold">
                            <p:stCondLst>
                              <p:cond delay="0"/>
                            </p:stCondLst>
                            <p:childTnLst>
                              <p:par>
                                <p:cTn id="101" presetID="10" presetClass="entr" presetSubtype="0" fill="hold"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692" t="22224" r="28375" b="15651"/>
          <a:stretch/>
        </p:blipFill>
        <p:spPr bwMode="auto">
          <a:xfrm>
            <a:off x="-15240" y="685800"/>
            <a:ext cx="682454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5526405" y="1143000"/>
            <a:ext cx="3425190" cy="487680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endParaRPr lang="sr-Cyrl-RS" sz="6400" dirty="0"/>
          </a:p>
          <a:p>
            <a:pPr marL="0" indent="0" fontAlgn="base">
              <a:buNone/>
            </a:pPr>
            <a:r>
              <a:rPr lang="sr-Cyrl-RS" sz="6400" dirty="0"/>
              <a:t>Иноватор чија су достигнућа утицала на развој телефоније</a:t>
            </a:r>
            <a:r>
              <a:rPr lang="sr-Cyrl-RS" sz="6400" u="sng" dirty="0"/>
              <a:t>.</a:t>
            </a:r>
          </a:p>
          <a:p>
            <a:pPr marL="0" indent="0" fontAlgn="base">
              <a:buNone/>
            </a:pPr>
            <a:endParaRPr lang="en-US" sz="6400" dirty="0"/>
          </a:p>
          <a:p>
            <a:pPr marL="0" indent="0" fontAlgn="base">
              <a:buNone/>
            </a:pPr>
            <a:r>
              <a:rPr lang="sr-Cyrl-RS" sz="6400" dirty="0"/>
              <a:t>Први Србин, доктор техничких наука. </a:t>
            </a:r>
          </a:p>
          <a:p>
            <a:pPr marL="0" indent="0" fontAlgn="base">
              <a:buNone/>
            </a:pPr>
            <a:r>
              <a:rPr lang="sr-Cyrl-RS" sz="6400" dirty="0"/>
              <a:t>Почасни доктор 18 светских универзитета. Професор на Колумбија универзитету.</a:t>
            </a:r>
          </a:p>
          <a:p>
            <a:pPr marL="0" indent="0" fontAlgn="base">
              <a:buNone/>
            </a:pPr>
            <a:endParaRPr lang="sr-Cyrl-RS" sz="6400" dirty="0"/>
          </a:p>
          <a:p>
            <a:pPr marL="0" indent="0" fontAlgn="base">
              <a:buNone/>
            </a:pPr>
            <a:r>
              <a:rPr lang="sr-Cyrl-RS" sz="6400" dirty="0"/>
              <a:t>Успешан писац , добитник Пулицерове награде. </a:t>
            </a:r>
          </a:p>
          <a:p>
            <a:pPr marL="0" indent="0" fontAlgn="base">
              <a:buNone/>
            </a:pPr>
            <a:r>
              <a:rPr lang="sr-Cyrl-RS" sz="6400" dirty="0"/>
              <a:t> </a:t>
            </a:r>
            <a:endParaRPr lang="en-US" sz="6400" dirty="0"/>
          </a:p>
          <a:p>
            <a:pPr marL="0" indent="0" fontAlgn="base">
              <a:buNone/>
            </a:pPr>
            <a:r>
              <a:rPr lang="sr-Cyrl-RS" sz="6400" dirty="0"/>
              <a:t>Један од оснивача Насе.</a:t>
            </a:r>
          </a:p>
          <a:p>
            <a:pPr marL="0" indent="0" fontAlgn="base">
              <a:buNone/>
            </a:pPr>
            <a:endParaRPr lang="en-US" sz="6400" dirty="0"/>
          </a:p>
          <a:p>
            <a:pPr marL="0" indent="0" fontAlgn="base">
              <a:buNone/>
            </a:pPr>
            <a:r>
              <a:rPr lang="sr-Cyrl-RS" sz="6400" dirty="0"/>
              <a:t>Велики доброчинитељ, борац за српске интересе у преломним тренуцима српске историје. </a:t>
            </a:r>
          </a:p>
          <a:p>
            <a:pPr marL="0" indent="0" fontAlgn="base">
              <a:buNone/>
            </a:pPr>
            <a:endParaRPr lang="sr-Cyrl-RS" sz="6400" dirty="0"/>
          </a:p>
          <a:p>
            <a:pPr marL="0" indent="0" fontAlgn="base">
              <a:buNone/>
            </a:pPr>
            <a:r>
              <a:rPr lang="sr-Cyrl-RS" sz="6400" dirty="0"/>
              <a:t>Један од најбољих лобиста кога је Србија икада имала.</a:t>
            </a:r>
            <a:endParaRPr lang="en-US" sz="6400" dirty="0"/>
          </a:p>
          <a:p>
            <a:pPr marL="0" indent="0">
              <a:buNone/>
            </a:pPr>
            <a:endParaRPr lang="en-US" dirty="0"/>
          </a:p>
        </p:txBody>
      </p:sp>
      <p:sp>
        <p:nvSpPr>
          <p:cNvPr id="4" name="Rectangle 3"/>
          <p:cNvSpPr/>
          <p:nvPr/>
        </p:nvSpPr>
        <p:spPr>
          <a:xfrm>
            <a:off x="5334000" y="152400"/>
            <a:ext cx="3810000" cy="1446550"/>
          </a:xfrm>
          <a:prstGeom prst="rect">
            <a:avLst/>
          </a:prstGeom>
        </p:spPr>
        <p:txBody>
          <a:bodyPr wrap="square">
            <a:spAutoFit/>
          </a:bodyPr>
          <a:lstStyle/>
          <a:p>
            <a:pPr algn="ctr"/>
            <a:r>
              <a:rPr lang="sr-Cyrl-RS" sz="3200" b="1" dirty="0"/>
              <a:t>Михајло Пупин </a:t>
            </a:r>
          </a:p>
          <a:p>
            <a:pPr algn="ctr"/>
            <a:r>
              <a:rPr lang="sr-Cyrl-RS" sz="2000" b="1" dirty="0"/>
              <a:t>(1854 – 1935)</a:t>
            </a:r>
            <a:endParaRPr lang="en-US" sz="2000" b="1" dirty="0"/>
          </a:p>
          <a:p>
            <a:r>
              <a:rPr lang="sr-Cyrl-RS" sz="3600" dirty="0"/>
              <a:t> </a:t>
            </a:r>
            <a:endParaRPr lang="en-US" sz="3600" dirty="0"/>
          </a:p>
        </p:txBody>
      </p:sp>
    </p:spTree>
    <p:extLst>
      <p:ext uri="{BB962C8B-B14F-4D97-AF65-F5344CB8AC3E}">
        <p14:creationId xmlns:p14="http://schemas.microsoft.com/office/powerpoint/2010/main" val="455223795"/>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Users\vaspitaci\Desktop\X Marijana\tesla\pupin\pupin-2jpg.jp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2547" b="96265" l="3297" r="96264">
                        <a14:foregroundMark x1="6813" y1="74024" x2="22637" y2="64686"/>
                        <a14:foregroundMark x1="23297" y1="63837" x2="24396" y2="62818"/>
                        <a14:foregroundMark x1="24396" y1="62818" x2="24396" y2="62818"/>
                        <a14:foregroundMark x1="24396" y1="62309" x2="24176" y2="57216"/>
                        <a14:foregroundMark x1="22418" y1="41426" x2="22418" y2="41426"/>
                        <a14:foregroundMark x1="21758" y1="51783" x2="18901" y2="41426"/>
                        <a14:foregroundMark x1="20000" y1="40068" x2="25495" y2="32428"/>
                        <a14:foregroundMark x1="25495" y1="32428" x2="25495" y2="32428"/>
                        <a14:foregroundMark x1="25495" y1="32428" x2="25495" y2="32428"/>
                        <a14:foregroundMark x1="21319" y1="39049" x2="20659" y2="37182"/>
                        <a14:foregroundMark x1="24835" y1="31919" x2="30330" y2="19694"/>
                        <a14:foregroundMark x1="30989" y1="20374" x2="35385" y2="14261"/>
                        <a14:foregroundMark x1="35165" y1="14261" x2="44396" y2="11885"/>
                        <a14:foregroundMark x1="44615" y1="12224" x2="54286" y2="11205"/>
                        <a14:foregroundMark x1="54286" y1="11205" x2="54286" y2="11205"/>
                        <a14:foregroundMark x1="54945" y1="11885" x2="68352" y2="13752"/>
                        <a14:foregroundMark x1="66593" y1="14092" x2="76264" y2="18506"/>
                        <a14:foregroundMark x1="76264" y1="18336" x2="80659" y2="26995"/>
                        <a14:foregroundMark x1="81099" y1="27334" x2="80440" y2="38200"/>
                        <a14:foregroundMark x1="79780" y1="37691" x2="78681" y2="45161"/>
                        <a14:foregroundMark x1="66374" y1="70628" x2="65934" y2="69440"/>
                        <a14:foregroundMark x1="66374" y1="70798" x2="64615" y2="71307"/>
                        <a14:foregroundMark x1="65055" y1="71307" x2="84835" y2="79626"/>
                        <a14:foregroundMark x1="84615" y1="79287" x2="96264" y2="90153"/>
                        <a14:foregroundMark x1="65275" y1="91511" x2="89670" y2="82513"/>
                        <a14:foregroundMark x1="49451" y1="80815" x2="8571" y2="92360"/>
                        <a14:foregroundMark x1="50769" y1="92530" x2="67692" y2="93379"/>
                        <a14:foregroundMark x1="20220" y1="40747" x2="19780" y2="44652"/>
                        <a14:foregroundMark x1="23736" y1="35144" x2="23516" y2="38200"/>
                        <a14:foregroundMark x1="50769" y1="11545" x2="54945" y2="11885"/>
                        <a14:foregroundMark x1="63956" y1="13413" x2="66813" y2="14261"/>
                        <a14:foregroundMark x1="74945" y1="59253" x2="75385" y2="60102"/>
                        <a14:backgroundMark x1="20440" y1="50085" x2="19341" y2="44143"/>
                        <a14:backgroundMark x1="19341" y1="44143" x2="20000" y2="39219"/>
                        <a14:backgroundMark x1="20220" y1="39559" x2="21538" y2="37351"/>
                        <a14:backgroundMark x1="21538" y1="37861" x2="23077" y2="37861"/>
                        <a14:backgroundMark x1="23077" y1="37861" x2="24835" y2="30730"/>
                        <a14:backgroundMark x1="19780" y1="37182" x2="21099" y2="37182"/>
                        <a14:backgroundMark x1="18242" y1="43803" x2="19121" y2="40747"/>
                        <a14:backgroundMark x1="18681" y1="43633" x2="19121" y2="41935"/>
                        <a14:backgroundMark x1="18022" y1="41766" x2="18681" y2="40068"/>
                        <a14:backgroundMark x1="23077" y1="37521" x2="22198" y2="34805"/>
                        <a14:backgroundMark x1="22418" y1="37691" x2="21538" y2="35484"/>
                        <a14:backgroundMark x1="23297" y1="35484" x2="23077" y2="33107"/>
                        <a14:backgroundMark x1="21758" y1="37691" x2="21758" y2="33786"/>
                        <a14:backgroundMark x1="24615" y1="30730" x2="28132" y2="23430"/>
                        <a14:backgroundMark x1="28352" y1="23599" x2="31868" y2="17997"/>
                        <a14:backgroundMark x1="29890" y1="19864" x2="30769" y2="19015"/>
                        <a14:backgroundMark x1="28791" y1="21562" x2="35165" y2="14092"/>
                        <a14:backgroundMark x1="34945" y1="14601" x2="37143" y2="13073"/>
                        <a14:backgroundMark x1="36923" y1="13243" x2="44176" y2="11375"/>
                        <a14:backgroundMark x1="49670" y1="10866" x2="57143" y2="11885"/>
                        <a14:backgroundMark x1="57582" y1="12224" x2="63956" y2="12733"/>
                        <a14:backgroundMark x1="63956" y1="12903" x2="69011" y2="14941"/>
                        <a14:backgroundMark x1="65055" y1="12733" x2="69890" y2="14261"/>
                        <a14:backgroundMark x1="65495" y1="13073" x2="69011" y2="13752"/>
                        <a14:backgroundMark x1="73846" y1="16978" x2="78242" y2="20204"/>
                        <a14:backgroundMark x1="74945" y1="17487" x2="78022" y2="19015"/>
                        <a14:backgroundMark x1="77363" y1="19694" x2="80220" y2="26486"/>
                        <a14:backgroundMark x1="80000" y1="26316" x2="80879" y2="31070"/>
                        <a14:backgroundMark x1="80659" y1="31239" x2="80220" y2="35484"/>
                        <a14:backgroundMark x1="80000" y1="35654" x2="80000" y2="35654"/>
                        <a14:backgroundMark x1="80000" y1="35654" x2="80000" y2="35654"/>
                        <a14:backgroundMark x1="80000" y1="35654" x2="78681" y2="38370"/>
                        <a14:backgroundMark x1="78681" y1="38370" x2="78022" y2="45671"/>
                        <a14:backgroundMark x1="81319" y1="26316" x2="80659" y2="36672"/>
                        <a14:backgroundMark x1="80659" y1="25976" x2="80000" y2="39898"/>
                        <a14:backgroundMark x1="81319" y1="33956" x2="80659" y2="38200"/>
                        <a14:backgroundMark x1="79780" y1="36842" x2="78681" y2="46180"/>
                        <a14:backgroundMark x1="19341" y1="44312" x2="18242" y2="39559"/>
                        <a14:backgroundMark x1="64396" y1="12564" x2="69231" y2="14092"/>
                        <a14:backgroundMark x1="75824" y1="17148" x2="78022" y2="20204"/>
                        <a14:backgroundMark x1="65495" y1="71138" x2="68791" y2="69440"/>
                        <a14:backgroundMark x1="65714" y1="71138" x2="84176" y2="79117"/>
                        <a14:backgroundMark x1="66374" y1="71138" x2="68132" y2="71138"/>
                        <a14:backgroundMark x1="25934" y1="57046" x2="23956" y2="60102"/>
                        <a14:backgroundMark x1="25055" y1="57046" x2="22418" y2="59253"/>
                        <a14:backgroundMark x1="24835" y1="56537" x2="23516" y2="59423"/>
                        <a14:backgroundMark x1="23516" y1="56367" x2="23516" y2="60272"/>
                        <a14:backgroundMark x1="23736" y1="56706" x2="24176" y2="59762"/>
                        <a14:backgroundMark x1="25934" y1="53990" x2="26154" y2="56537"/>
                        <a14:backgroundMark x1="93846" y1="86757" x2="95165" y2="92020"/>
                        <a14:backgroundMark x1="94725" y1="88115" x2="96264" y2="91681"/>
                        <a14:backgroundMark x1="80879" y1="25976" x2="81538" y2="29032"/>
                        <a14:backgroundMark x1="41978" y1="12224" x2="51868" y2="11205"/>
                        <a14:backgroundMark x1="34505" y1="15110" x2="37143" y2="13243"/>
                        <a14:backgroundMark x1="50989" y1="11036" x2="56264" y2="11375"/>
                        <a14:backgroundMark x1="80879" y1="24618" x2="79780" y2="40238"/>
                        <a14:backgroundMark x1="83736" y1="78268" x2="93407" y2="87267"/>
                        <a14:backgroundMark x1="88791" y1="81664" x2="90330" y2="83362"/>
                        <a14:backgroundMark x1="24396" y1="55688" x2="22418" y2="57216"/>
                        <a14:backgroundMark x1="33846" y1="14941" x2="39121" y2="11715"/>
                      </a14:backgroundRemoval>
                    </a14:imgEffect>
                    <a14:imgEffect>
                      <a14:artisticCrisscrossEtching/>
                    </a14:imgEffect>
                    <a14:imgEffect>
                      <a14:brightnessContrast contrast="20000"/>
                    </a14:imgEffect>
                  </a14:imgLayer>
                </a14:imgProps>
              </a:ext>
              <a:ext uri="{28A0092B-C50C-407E-A947-70E740481C1C}">
                <a14:useLocalDpi xmlns:a14="http://schemas.microsoft.com/office/drawing/2010/main" val="0"/>
              </a:ext>
            </a:extLst>
          </a:blip>
          <a:srcRect l="14589" t="10027" r="7570" b="16695"/>
          <a:stretch/>
        </p:blipFill>
        <p:spPr bwMode="auto">
          <a:xfrm>
            <a:off x="-16357" y="541020"/>
            <a:ext cx="5033010" cy="6316980"/>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4912751" y="1386953"/>
            <a:ext cx="4267200" cy="4247317"/>
          </a:xfrm>
          <a:prstGeom prst="rect">
            <a:avLst/>
          </a:prstGeom>
          <a:noFill/>
        </p:spPr>
        <p:txBody>
          <a:bodyPr wrap="square" rtlCol="0">
            <a:spAutoFit/>
          </a:bodyPr>
          <a:lstStyle/>
          <a:p>
            <a:pPr marL="285750" indent="-285750">
              <a:buFont typeface="Courier New" panose="02070309020205020404" pitchFamily="49" charset="0"/>
              <a:buChar char="o"/>
            </a:pPr>
            <a:r>
              <a:rPr lang="sr-Cyrl-RS" dirty="0"/>
              <a:t>Детињство у Идвору, мајка Олимпијада </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Одлазак у Европу на школовање</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Путовање преко Атлантика, долазак у Америку</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Универзитет Колумбија, научни рад</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Помоћ, ратовима уништеној, Србији, лобирање за Србију</a:t>
            </a:r>
          </a:p>
          <a:p>
            <a:pPr marL="285750" indent="-285750">
              <a:buFont typeface="Courier New" panose="02070309020205020404" pitchFamily="49" charset="0"/>
              <a:buChar char="o"/>
            </a:pPr>
            <a:endParaRPr lang="sr-Cyrl-RS" dirty="0"/>
          </a:p>
          <a:p>
            <a:pPr marL="285750" indent="-285750">
              <a:buFont typeface="Courier New" panose="02070309020205020404" pitchFamily="49" charset="0"/>
              <a:buChar char="o"/>
            </a:pPr>
            <a:r>
              <a:rPr lang="sr-Cyrl-RS" dirty="0"/>
              <a:t>Пријатељство и сарадња са знаменитим савременицима</a:t>
            </a:r>
          </a:p>
        </p:txBody>
      </p:sp>
      <p:sp>
        <p:nvSpPr>
          <p:cNvPr id="10" name="TextBox 9"/>
          <p:cNvSpPr txBox="1"/>
          <p:nvPr/>
        </p:nvSpPr>
        <p:spPr>
          <a:xfrm>
            <a:off x="68580" y="76200"/>
            <a:ext cx="5715000" cy="584775"/>
          </a:xfrm>
          <a:prstGeom prst="rect">
            <a:avLst/>
          </a:prstGeom>
          <a:noFill/>
        </p:spPr>
        <p:txBody>
          <a:bodyPr wrap="square" rtlCol="0">
            <a:spAutoFit/>
          </a:bodyPr>
          <a:lstStyle/>
          <a:p>
            <a:r>
              <a:rPr lang="sr-Cyrl-RS" sz="3200" b="1" dirty="0"/>
              <a:t>Са пашњака до научењака</a:t>
            </a:r>
            <a:endParaRPr lang="en-US" sz="3200" b="1" dirty="0"/>
          </a:p>
        </p:txBody>
      </p:sp>
      <p:pic>
        <p:nvPicPr>
          <p:cNvPr id="14338" name="Picture 2" descr="Related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25" b="99191" l="0" r="100000"/>
                    </a14:imgEffect>
                  </a14:imgLayer>
                </a14:imgProps>
              </a:ext>
              <a:ext uri="{28A0092B-C50C-407E-A947-70E740481C1C}">
                <a14:useLocalDpi xmlns:a14="http://schemas.microsoft.com/office/drawing/2010/main" val="0"/>
              </a:ext>
            </a:extLst>
          </a:blip>
          <a:srcRect/>
          <a:stretch>
            <a:fillRect/>
          </a:stretch>
        </p:blipFill>
        <p:spPr bwMode="auto">
          <a:xfrm>
            <a:off x="632142" y="1283475"/>
            <a:ext cx="3505200" cy="3550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majka olimpijada"/>
          <p:cNvPicPr>
            <a:picLocks noChangeAspect="1" noChangeArrowheads="1"/>
          </p:cNvPicPr>
          <p:nvPr/>
        </p:nvPicPr>
        <p:blipFill rotWithShape="1">
          <a:blip r:embed="rId6">
            <a:extLst>
              <a:ext uri="{28A0092B-C50C-407E-A947-70E740481C1C}">
                <a14:useLocalDpi xmlns:a14="http://schemas.microsoft.com/office/drawing/2010/main" val="0"/>
              </a:ext>
            </a:extLst>
          </a:blip>
          <a:srcRect l="13036" r="4464" b="12331"/>
          <a:stretch/>
        </p:blipFill>
        <p:spPr bwMode="auto">
          <a:xfrm>
            <a:off x="1287405" y="1361029"/>
            <a:ext cx="2425486" cy="3451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upin wo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1437" y="1141308"/>
            <a:ext cx="2875914" cy="41084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upin hall columbia university"/>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l="15872" t="27893" r="16228" b="9227"/>
          <a:stretch/>
        </p:blipFill>
        <p:spPr bwMode="auto">
          <a:xfrm>
            <a:off x="340564" y="1739377"/>
            <a:ext cx="4114800" cy="28609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7387" y="1767794"/>
            <a:ext cx="4527627" cy="3003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vaspitaci\Desktop\X Marijana\tesla\Mihajlo-Pupin-na-prvom-zasedanju-NASA-1915.jpg"/>
          <p:cNvPicPr>
            <a:picLocks noChangeAspect="1" noChangeArrowheads="1"/>
          </p:cNvPicPr>
          <p:nvPr/>
        </p:nvPicPr>
        <p:blipFill>
          <a:blip r:embed="rId12" cstate="print">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17866" y="1592087"/>
            <a:ext cx="4593279" cy="33530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p:cNvPicPr>
            <a:picLocks noChangeAspect="1" noChangeArrowheads="1"/>
          </p:cNvPicPr>
          <p:nvPr/>
        </p:nvPicPr>
        <p:blipFill rotWithShape="1">
          <a:blip r:embed="rId14">
            <a:extLst>
              <a:ext uri="{28A0092B-C50C-407E-A947-70E740481C1C}">
                <a14:useLocalDpi xmlns:a14="http://schemas.microsoft.com/office/drawing/2010/main" val="0"/>
              </a:ext>
            </a:extLst>
          </a:blip>
          <a:srcRect l="16098" t="21744" r="39800" b="33538"/>
          <a:stretch/>
        </p:blipFill>
        <p:spPr bwMode="auto">
          <a:xfrm>
            <a:off x="213701" y="1805884"/>
            <a:ext cx="4663520" cy="295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descr="Image result for srpska zastava na beloj kuc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3701" y="1889718"/>
            <a:ext cx="4757891" cy="26763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lated image"/>
          <p:cNvPicPr>
            <a:picLocks noChangeAspect="1" noChangeArrowheads="1"/>
          </p:cNvPicPr>
          <p:nvPr/>
        </p:nvPicPr>
        <p:blipFill>
          <a:blip r:embed="rId16">
            <a:extLst>
              <a:ext uri="{BEBA8EAE-BF5A-486C-A8C5-ECC9F3942E4B}">
                <a14:imgProps xmlns:a14="http://schemas.microsoft.com/office/drawing/2010/main">
                  <a14:imgLayer r:embed="rId1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18466" y="2079437"/>
            <a:ext cx="4538154" cy="2952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vaspitaci\Desktop\X Marijana\tesla\Pupin-i-Ajnštajn-u-razgovoru.jpg"/>
          <p:cNvPicPr>
            <a:picLocks noChangeAspect="1" noChangeArrowheads="1"/>
          </p:cNvPicPr>
          <p:nvPr/>
        </p:nvPicPr>
        <p:blipFill>
          <a:blip r:embed="rId18" cstate="print">
            <a:extLst>
              <a:ext uri="{BEBA8EAE-BF5A-486C-A8C5-ECC9F3942E4B}">
                <a14:imgProps xmlns:a14="http://schemas.microsoft.com/office/drawing/2010/main">
                  <a14:imgLayer r:embed="rId1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87552" y="946787"/>
            <a:ext cx="3085320" cy="476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33100"/>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2000"/>
                                        <p:tgtEl>
                                          <p:spTgt spid="14338"/>
                                        </p:tgtEl>
                                      </p:cBhvr>
                                    </p:animEffect>
                                  </p:childTnLst>
                                  <p:subTnLst>
                                    <p:set>
                                      <p:cBhvr override="childStyle">
                                        <p:cTn dur="1" fill="hold" display="0" masterRel="nextClick" afterEffect="1"/>
                                        <p:tgtEl>
                                          <p:spTgt spid="1433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685800"/>
            <a:ext cx="304800" cy="304800"/>
          </a:xfrm>
          <a:prstGeom prst="rect">
            <a:avLst/>
          </a:prstGeom>
        </p:spPr>
      </p:pic>
      <p:pic>
        <p:nvPicPr>
          <p:cNvPr id="4" name="Picture 3">
            <a:extLst>
              <a:ext uri="{FF2B5EF4-FFF2-40B4-BE49-F238E27FC236}">
                <a16:creationId xmlns:a16="http://schemas.microsoft.com/office/drawing/2014/main" id="{4CCE892C-28C3-4D35-9186-91125C4EC12C}"/>
              </a:ext>
            </a:extLst>
          </p:cNvPr>
          <p:cNvPicPr>
            <a:picLocks noChangeAspect="1"/>
          </p:cNvPicPr>
          <p:nvPr/>
        </p:nvPicPr>
        <p:blipFill rotWithShape="1">
          <a:blip r:embed="rId5"/>
          <a:srcRect l="1890" r="1891"/>
          <a:stretch/>
        </p:blipFill>
        <p:spPr>
          <a:xfrm>
            <a:off x="1432379" y="152400"/>
            <a:ext cx="6279242" cy="6477000"/>
          </a:xfrm>
          <a:prstGeom prst="rect">
            <a:avLst/>
          </a:prstGeom>
        </p:spPr>
      </p:pic>
    </p:spTree>
    <p:extLst>
      <p:ext uri="{BB962C8B-B14F-4D97-AF65-F5344CB8AC3E}">
        <p14:creationId xmlns:p14="http://schemas.microsoft.com/office/powerpoint/2010/main" val="2873476136"/>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67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aspitaci\Desktop\X Marijana\tesla\milutin\900x600_milutin-milankovic-header.jpg"/>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667" b="100000" l="11222" r="69000">
                        <a14:foregroundMark x1="26556" y1="60500" x2="26667" y2="62667"/>
                        <a14:foregroundMark x1="26667" y1="62833" x2="25667" y2="65000"/>
                        <a14:foregroundMark x1="26000" y1="65167" x2="24444" y2="67333"/>
                        <a14:foregroundMark x1="24444" y1="67500" x2="23778" y2="70000"/>
                        <a14:foregroundMark x1="23778" y1="70000" x2="11222" y2="84833"/>
                        <a14:foregroundMark x1="30111" y1="62500" x2="28667" y2="88333"/>
                        <a14:foregroundMark x1="26444" y1="79500" x2="11444" y2="89833"/>
                        <a14:foregroundMark x1="52778" y1="88167" x2="31889" y2="95333"/>
                        <a14:foregroundMark x1="22444" y1="95333" x2="11667" y2="99833"/>
                        <a14:foregroundMark x1="47000" y1="92000" x2="45444" y2="99500"/>
                        <a14:foregroundMark x1="52111" y1="62000" x2="59000" y2="61000"/>
                        <a14:foregroundMark x1="52556" y1="57500" x2="56333" y2="50500"/>
                        <a14:foregroundMark x1="48667" y1="40833" x2="55222" y2="27167"/>
                        <a14:foregroundMark x1="60333" y1="42333" x2="59889" y2="29500"/>
                        <a14:foregroundMark x1="30556" y1="5667" x2="35222" y2="3000"/>
                        <a14:foregroundMark x1="34778" y1="3333" x2="41000" y2="2333"/>
                        <a14:foregroundMark x1="40667" y1="2167" x2="46333" y2="3833"/>
                        <a14:foregroundMark x1="46000" y1="4000" x2="50333" y2="6000"/>
                        <a14:foregroundMark x1="50000" y1="5833" x2="54333" y2="8167"/>
                        <a14:foregroundMark x1="30333" y1="5833" x2="24778" y2="12500"/>
                        <a14:foregroundMark x1="24889" y1="12000" x2="22444" y2="20167"/>
                        <a14:foregroundMark x1="22444" y1="20000" x2="21556" y2="26167"/>
                        <a14:foregroundMark x1="21444" y1="26000" x2="21778" y2="34333"/>
                        <a14:foregroundMark x1="21778" y1="33667" x2="26000" y2="50167"/>
                        <a14:foregroundMark x1="22778" y1="40500" x2="25444" y2="50500"/>
                        <a14:foregroundMark x1="54111" y1="80500" x2="55778" y2="88333"/>
                        <a14:foregroundMark x1="55556" y1="88833" x2="65556" y2="99833"/>
                        <a14:foregroundMark x1="28333" y1="8667" x2="32556" y2="4833"/>
                        <a14:foregroundMark x1="33556" y1="4667" x2="36000" y2="3500"/>
                        <a14:foregroundMark x1="37222" y1="3667" x2="42222" y2="3000"/>
                        <a14:foregroundMark x1="42222" y1="3333" x2="49556" y2="5833"/>
                        <a14:foregroundMark x1="46667" y1="5667" x2="50000" y2="6167"/>
                        <a14:foregroundMark x1="61889" y1="30000" x2="61889" y2="34833"/>
                        <a14:backgroundMark x1="26556" y1="9667" x2="32778" y2="4167"/>
                        <a14:backgroundMark x1="33000" y1="4500" x2="38000" y2="2333"/>
                        <a14:backgroundMark x1="37333" y1="3000" x2="42778" y2="2667"/>
                        <a14:backgroundMark x1="42889" y1="2667" x2="47667" y2="4833"/>
                        <a14:backgroundMark x1="48111" y1="5167" x2="53667" y2="7000"/>
                        <a14:backgroundMark x1="50000" y1="5167" x2="54889" y2="8667"/>
                        <a14:backgroundMark x1="28333" y1="7167" x2="32000" y2="4333"/>
                        <a14:backgroundMark x1="33000" y1="4333" x2="36333" y2="1667"/>
                        <a14:backgroundMark x1="38444" y1="2500" x2="42000" y2="2167"/>
                        <a14:backgroundMark x1="22000" y1="38333" x2="25222" y2="50333"/>
                        <a14:backgroundMark x1="25222" y1="50167" x2="26111" y2="53333"/>
                        <a14:backgroundMark x1="26000" y1="53667" x2="26556" y2="61000"/>
                        <a14:backgroundMark x1="26444" y1="60833" x2="26444" y2="63000"/>
                        <a14:backgroundMark x1="26333" y1="63333" x2="25000" y2="66333"/>
                        <a14:backgroundMark x1="54222" y1="80500" x2="56556" y2="88500"/>
                        <a14:backgroundMark x1="28333" y1="7500" x2="35222" y2="2500"/>
                        <a14:backgroundMark x1="34000" y1="3333" x2="42000" y2="1833"/>
                        <a14:backgroundMark x1="37333" y1="1333" x2="47778" y2="4333"/>
                        <a14:backgroundMark x1="40333" y1="1500" x2="47556" y2="4500"/>
                        <a14:backgroundMark x1="34111" y1="1333" x2="45000" y2="3000"/>
                        <a14:backgroundMark x1="23444" y1="69833" x2="25444" y2="64833"/>
                        <a14:backgroundMark x1="39222" y1="2000" x2="45444" y2="3833"/>
                        <a14:backgroundMark x1="61889" y1="28333" x2="62000" y2="30667"/>
                        <a14:backgroundMark x1="62111" y1="30167" x2="62222" y2="34167"/>
                        <a14:backgroundMark x1="62111" y1="34167" x2="61889" y2="36333"/>
                        <a14:backgroundMark x1="23667" y1="14167" x2="25778" y2="10000"/>
                      </a14:backgroundRemoval>
                    </a14:imgEffect>
                    <a14:imgEffect>
                      <a14:artisticCrisscrossEtching/>
                    </a14:imgEffect>
                  </a14:imgLayer>
                </a14:imgProps>
              </a:ext>
              <a:ext uri="{28A0092B-C50C-407E-A947-70E740481C1C}">
                <a14:useLocalDpi xmlns:a14="http://schemas.microsoft.com/office/drawing/2010/main" val="0"/>
              </a:ext>
            </a:extLst>
          </a:blip>
          <a:srcRect l="17802" r="31404" b="3939"/>
          <a:stretch/>
        </p:blipFill>
        <p:spPr bwMode="auto">
          <a:xfrm>
            <a:off x="26670" y="487679"/>
            <a:ext cx="4850130" cy="6362701"/>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5241" y="195292"/>
            <a:ext cx="9067801" cy="584775"/>
          </a:xfrm>
          <a:prstGeom prst="rect">
            <a:avLst/>
          </a:prstGeom>
        </p:spPr>
        <p:txBody>
          <a:bodyPr wrap="square">
            <a:spAutoFit/>
          </a:bodyPr>
          <a:lstStyle/>
          <a:p>
            <a:pPr algn="ctr"/>
            <a:r>
              <a:rPr lang="sr-Cyrl-RS" sz="3200" b="1" dirty="0"/>
              <a:t>Идеје, речи, дела која нас спајају и инспиришу</a:t>
            </a:r>
          </a:p>
        </p:txBody>
      </p:sp>
      <p:sp>
        <p:nvSpPr>
          <p:cNvPr id="6" name="Rectangle 5"/>
          <p:cNvSpPr/>
          <p:nvPr/>
        </p:nvSpPr>
        <p:spPr>
          <a:xfrm>
            <a:off x="3933824" y="1447800"/>
            <a:ext cx="5486400" cy="584775"/>
          </a:xfrm>
          <a:prstGeom prst="rect">
            <a:avLst/>
          </a:prstGeom>
        </p:spPr>
        <p:txBody>
          <a:bodyPr wrap="square">
            <a:spAutoFit/>
          </a:bodyPr>
          <a:lstStyle/>
          <a:p>
            <a:pPr algn="ctr"/>
            <a:r>
              <a:rPr lang="sr-Cyrl-RS" sz="1600" dirty="0">
                <a:solidFill>
                  <a:schemeClr val="accent3">
                    <a:lumMod val="75000"/>
                  </a:schemeClr>
                </a:solidFill>
              </a:rPr>
              <a:t>,,Тешко је појединцу да правилно оцени своје духовне способности. И будала себе сматра паметним.''</a:t>
            </a:r>
            <a:endParaRPr lang="en-US" sz="1600" dirty="0">
              <a:solidFill>
                <a:schemeClr val="accent3">
                  <a:lumMod val="75000"/>
                </a:schemeClr>
              </a:solidFill>
            </a:endParaRPr>
          </a:p>
        </p:txBody>
      </p:sp>
      <p:sp>
        <p:nvSpPr>
          <p:cNvPr id="7" name="Rectangle 6"/>
          <p:cNvSpPr/>
          <p:nvPr/>
        </p:nvSpPr>
        <p:spPr>
          <a:xfrm>
            <a:off x="4324350" y="3276600"/>
            <a:ext cx="4819650" cy="1077218"/>
          </a:xfrm>
          <a:prstGeom prst="rect">
            <a:avLst/>
          </a:prstGeom>
        </p:spPr>
        <p:txBody>
          <a:bodyPr wrap="square">
            <a:spAutoFit/>
          </a:bodyPr>
          <a:lstStyle/>
          <a:p>
            <a:pPr algn="ctr"/>
            <a:r>
              <a:rPr lang="sr-Cyrl-RS" sz="1600" dirty="0">
                <a:solidFill>
                  <a:schemeClr val="accent3">
                    <a:lumMod val="75000"/>
                  </a:schemeClr>
                </a:solidFill>
              </a:rPr>
              <a:t>,,Иметак може имати различите облике, па не мора увек бити материјалан, него сме да буде и духовни. Ако дозволите и тај његов облик, онда и као бескућник нећу бити сиротиња.''</a:t>
            </a:r>
            <a:endParaRPr lang="en-US" sz="1600" dirty="0">
              <a:solidFill>
                <a:schemeClr val="accent3">
                  <a:lumMod val="75000"/>
                </a:schemeClr>
              </a:solidFill>
            </a:endParaRPr>
          </a:p>
        </p:txBody>
      </p:sp>
      <p:sp>
        <p:nvSpPr>
          <p:cNvPr id="8" name="Rectangle 7"/>
          <p:cNvSpPr/>
          <p:nvPr/>
        </p:nvSpPr>
        <p:spPr>
          <a:xfrm>
            <a:off x="4481512" y="5257800"/>
            <a:ext cx="4391025" cy="1077218"/>
          </a:xfrm>
          <a:prstGeom prst="rect">
            <a:avLst/>
          </a:prstGeom>
        </p:spPr>
        <p:txBody>
          <a:bodyPr wrap="square">
            <a:spAutoFit/>
          </a:bodyPr>
          <a:lstStyle/>
          <a:p>
            <a:pPr algn="ctr"/>
            <a:r>
              <a:rPr lang="en-US" sz="1600" dirty="0">
                <a:solidFill>
                  <a:schemeClr val="accent3">
                    <a:lumMod val="75000"/>
                  </a:schemeClr>
                </a:solidFill>
              </a:rPr>
              <a:t>,,</a:t>
            </a:r>
            <a:r>
              <a:rPr lang="sr-Cyrl-RS" sz="1600" dirty="0">
                <a:solidFill>
                  <a:schemeClr val="accent3">
                    <a:lumMod val="75000"/>
                  </a:schemeClr>
                </a:solidFill>
              </a:rPr>
              <a:t>Наша атмосфера, о томе нема сумње, женске је природе, она трепери под жарким пољупцем Сунца, често се наоблачи, намргоди, а каткад хуче и бесни.</a:t>
            </a:r>
            <a:r>
              <a:rPr lang="en-US" sz="1600" dirty="0">
                <a:solidFill>
                  <a:schemeClr val="accent3">
                    <a:lumMod val="75000"/>
                  </a:schemeClr>
                </a:solidFill>
              </a:rPr>
              <a:t>”</a:t>
            </a:r>
          </a:p>
        </p:txBody>
      </p:sp>
      <p:sp>
        <p:nvSpPr>
          <p:cNvPr id="9" name="Rectangle 8"/>
          <p:cNvSpPr/>
          <p:nvPr/>
        </p:nvSpPr>
        <p:spPr>
          <a:xfrm>
            <a:off x="4267199" y="2491769"/>
            <a:ext cx="4819650" cy="584775"/>
          </a:xfrm>
          <a:prstGeom prst="rect">
            <a:avLst/>
          </a:prstGeom>
        </p:spPr>
        <p:txBody>
          <a:bodyPr wrap="square">
            <a:spAutoFit/>
          </a:bodyPr>
          <a:lstStyle/>
          <a:p>
            <a:pPr algn="ctr"/>
            <a:r>
              <a:rPr lang="sr-Cyrl-RS" sz="1600" dirty="0">
                <a:solidFill>
                  <a:schemeClr val="accent3">
                    <a:lumMod val="75000"/>
                  </a:schemeClr>
                </a:solidFill>
              </a:rPr>
              <a:t>,,Осећао сам се као стабло пресађено у туђу земљу које је почело да пушта дубоко корење.''</a:t>
            </a:r>
            <a:endParaRPr lang="en-US" sz="1600" dirty="0">
              <a:solidFill>
                <a:schemeClr val="accent3">
                  <a:lumMod val="75000"/>
                </a:schemeClr>
              </a:solidFill>
            </a:endParaRPr>
          </a:p>
        </p:txBody>
      </p:sp>
    </p:spTree>
    <p:extLst>
      <p:ext uri="{BB962C8B-B14F-4D97-AF65-F5344CB8AC3E}">
        <p14:creationId xmlns:p14="http://schemas.microsoft.com/office/powerpoint/2010/main" val="1153154763"/>
      </p:ext>
    </p:extLst>
  </p:cSld>
  <p:clrMapOvr>
    <a:masterClrMapping/>
  </p:clrMapOvr>
  <mc:AlternateContent xmlns:mc="http://schemas.openxmlformats.org/markup-compatibility/2006">
    <mc:Choice xmlns:p14="http://schemas.microsoft.com/office/powerpoint/2010/main" Requires="p14">
      <p:transition p14:dur="10" advTm="50000"/>
    </mc:Choice>
    <mc:Fallback>
      <p:transition advTm="5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369</TotalTime>
  <Words>1026</Words>
  <Application>Microsoft Office PowerPoint</Application>
  <PresentationFormat>On-screen Show (4:3)</PresentationFormat>
  <Paragraphs>128</Paragraphs>
  <Slides>14</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Bojan Spasenic</dc:creator>
  <cp:lastModifiedBy>Nenad Damjanović</cp:lastModifiedBy>
  <cp:revision>27</cp:revision>
  <dcterms:created xsi:type="dcterms:W3CDTF">2020-02-24T10:53:01Z</dcterms:created>
  <dcterms:modified xsi:type="dcterms:W3CDTF">2020-12-17T17:17:27Z</dcterms:modified>
</cp:coreProperties>
</file>