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AD8C2-C6C4-46D9-9FC4-A026C6C999C6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B2709FB-11C3-4B69-B9F1-2A5C24AAD7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AD8C2-C6C4-46D9-9FC4-A026C6C999C6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09FB-11C3-4B69-B9F1-2A5C24AAD7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AD8C2-C6C4-46D9-9FC4-A026C6C999C6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09FB-11C3-4B69-B9F1-2A5C24AAD7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AD8C2-C6C4-46D9-9FC4-A026C6C999C6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B2709FB-11C3-4B69-B9F1-2A5C24AAD7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AD8C2-C6C4-46D9-9FC4-A026C6C999C6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09FB-11C3-4B69-B9F1-2A5C24AAD7D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AD8C2-C6C4-46D9-9FC4-A026C6C999C6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09FB-11C3-4B69-B9F1-2A5C24AAD7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AD8C2-C6C4-46D9-9FC4-A026C6C999C6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B2709FB-11C3-4B69-B9F1-2A5C24AAD7D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AD8C2-C6C4-46D9-9FC4-A026C6C999C6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09FB-11C3-4B69-B9F1-2A5C24AAD7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AD8C2-C6C4-46D9-9FC4-A026C6C999C6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09FB-11C3-4B69-B9F1-2A5C24AAD7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AD8C2-C6C4-46D9-9FC4-A026C6C999C6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09FB-11C3-4B69-B9F1-2A5C24AAD7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AD8C2-C6C4-46D9-9FC4-A026C6C999C6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09FB-11C3-4B69-B9F1-2A5C24AAD7DC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BAAD8C2-C6C4-46D9-9FC4-A026C6C999C6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B2709FB-11C3-4B69-B9F1-2A5C24AAD7D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057400"/>
            <a:ext cx="8686800" cy="2362200"/>
          </a:xfrm>
        </p:spPr>
        <p:txBody>
          <a:bodyPr>
            <a:normAutofit/>
          </a:bodyPr>
          <a:lstStyle/>
          <a:p>
            <a:r>
              <a:rPr lang="en-US" b="1" dirty="0" smtClean="0">
                <a:effectLst/>
              </a:rPr>
              <a:t>             </a:t>
            </a:r>
            <a:r>
              <a:rPr lang="sr-Cyrl-RS" b="1" dirty="0" smtClean="0">
                <a:effectLst/>
              </a:rPr>
              <a:t> </a:t>
            </a:r>
            <a:r>
              <a:rPr lang="en-US" b="1" dirty="0" smtClean="0">
                <a:effectLst/>
              </a:rPr>
              <a:t> </a:t>
            </a:r>
            <a:r>
              <a:rPr lang="en-US" b="1" dirty="0" err="1" smtClean="0">
                <a:effectLst/>
              </a:rPr>
              <a:t>Притисак</a:t>
            </a:r>
            <a:r>
              <a:rPr lang="en-US" b="1" dirty="0" smtClean="0">
                <a:effectLst/>
              </a:rPr>
              <a:t> </a:t>
            </a:r>
            <a:r>
              <a:rPr lang="en-US" b="1" dirty="0" err="1">
                <a:effectLst/>
              </a:rPr>
              <a:t>вршњака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82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1447800"/>
            <a:ext cx="8686800" cy="3429000"/>
          </a:xfrm>
        </p:spPr>
        <p:txBody>
          <a:bodyPr/>
          <a:lstStyle/>
          <a:p>
            <a:pPr algn="ctr"/>
            <a:r>
              <a:rPr lang="sr-Cyrl-RS" dirty="0" smtClean="0"/>
              <a:t>   </a:t>
            </a:r>
            <a:r>
              <a:rPr lang="sr-Cyrl-RS" cap="non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ХВАЛА НА ПАЖЊИ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79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2400" b="1" dirty="0" smtClean="0">
                <a:effectLst/>
              </a:rPr>
              <a:t>Позитиван и негативан утицај вршњака</a:t>
            </a:r>
            <a:r>
              <a:rPr lang="en-US" sz="2400" dirty="0">
                <a:effectLst/>
              </a:rPr>
              <a:t/>
            </a:r>
            <a:br>
              <a:rPr lang="en-US" sz="2400" dirty="0">
                <a:effectLst/>
              </a:rPr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/>
              <a:t>Утицај</a:t>
            </a:r>
            <a:r>
              <a:rPr lang="en-US" dirty="0"/>
              <a:t> </a:t>
            </a:r>
            <a:r>
              <a:rPr lang="en-US" dirty="0" err="1"/>
              <a:t>вршњака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појединца</a:t>
            </a:r>
            <a:r>
              <a:rPr lang="en-US" dirty="0"/>
              <a:t> </a:t>
            </a:r>
            <a:r>
              <a:rPr lang="en-US" dirty="0" err="1"/>
              <a:t>је</a:t>
            </a:r>
            <a:r>
              <a:rPr lang="en-US" dirty="0"/>
              <a:t> </a:t>
            </a:r>
            <a:r>
              <a:rPr lang="en-US" dirty="0" err="1"/>
              <a:t>неопходан</a:t>
            </a:r>
            <a:r>
              <a:rPr lang="en-US" dirty="0"/>
              <a:t>, </a:t>
            </a:r>
            <a:r>
              <a:rPr lang="en-US" dirty="0" err="1"/>
              <a:t>битно</a:t>
            </a:r>
            <a:r>
              <a:rPr lang="en-US" dirty="0"/>
              <a:t> </a:t>
            </a:r>
            <a:r>
              <a:rPr lang="en-US" dirty="0" err="1"/>
              <a:t>утиче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његов</a:t>
            </a:r>
            <a:r>
              <a:rPr lang="en-US" dirty="0"/>
              <a:t> </a:t>
            </a:r>
            <a:r>
              <a:rPr lang="en-US" dirty="0" err="1"/>
              <a:t>развој</a:t>
            </a:r>
            <a:r>
              <a:rPr lang="en-US" dirty="0"/>
              <a:t>,  а </a:t>
            </a:r>
            <a:r>
              <a:rPr lang="en-US" dirty="0" err="1"/>
              <a:t>може</a:t>
            </a:r>
            <a:r>
              <a:rPr lang="en-US" dirty="0"/>
              <a:t> </a:t>
            </a:r>
            <a:r>
              <a:rPr lang="en-US" dirty="0" err="1"/>
              <a:t>бити</a:t>
            </a:r>
            <a:r>
              <a:rPr lang="en-US" b="1" dirty="0"/>
              <a:t> </a:t>
            </a:r>
            <a:r>
              <a:rPr lang="en-US" i="1" dirty="0" err="1"/>
              <a:t>позитиван</a:t>
            </a:r>
            <a:r>
              <a:rPr lang="en-US" i="1" dirty="0"/>
              <a:t> и </a:t>
            </a:r>
            <a:r>
              <a:rPr lang="en-US" i="1" dirty="0" err="1"/>
              <a:t>негативан</a:t>
            </a:r>
            <a:r>
              <a:rPr lang="en-US" i="1" dirty="0"/>
              <a:t>:</a:t>
            </a:r>
            <a:endParaRPr lang="en-US" dirty="0"/>
          </a:p>
          <a:p>
            <a:r>
              <a:rPr lang="en-US" b="1" i="1" dirty="0" err="1">
                <a:solidFill>
                  <a:srgbClr val="C00000"/>
                </a:solidFill>
              </a:rPr>
              <a:t>Позитиван</a:t>
            </a:r>
            <a:r>
              <a:rPr lang="en-US" i="1" dirty="0"/>
              <a:t> </a:t>
            </a:r>
            <a:r>
              <a:rPr lang="en-US" dirty="0"/>
              <a:t>- </a:t>
            </a:r>
            <a:r>
              <a:rPr lang="en-US" dirty="0" err="1"/>
              <a:t>када</a:t>
            </a:r>
            <a:r>
              <a:rPr lang="en-US" dirty="0"/>
              <a:t> </a:t>
            </a:r>
            <a:r>
              <a:rPr lang="en-US" dirty="0" err="1"/>
              <a:t>код</a:t>
            </a:r>
            <a:r>
              <a:rPr lang="en-US" dirty="0"/>
              <a:t> </a:t>
            </a:r>
            <a:r>
              <a:rPr lang="en-US" dirty="0" err="1"/>
              <a:t>младе</a:t>
            </a:r>
            <a:r>
              <a:rPr lang="en-US" dirty="0"/>
              <a:t> </a:t>
            </a:r>
            <a:r>
              <a:rPr lang="en-US" dirty="0" err="1"/>
              <a:t>особе</a:t>
            </a:r>
            <a:r>
              <a:rPr lang="en-US" dirty="0"/>
              <a:t> </a:t>
            </a:r>
            <a:r>
              <a:rPr lang="en-US" dirty="0" err="1"/>
              <a:t>развија</a:t>
            </a:r>
            <a:r>
              <a:rPr lang="en-US" dirty="0"/>
              <a:t> </a:t>
            </a:r>
            <a:r>
              <a:rPr lang="en-US" dirty="0" err="1"/>
              <a:t>подршку</a:t>
            </a:r>
            <a:r>
              <a:rPr lang="en-US" dirty="0"/>
              <a:t>, </a:t>
            </a:r>
            <a:r>
              <a:rPr lang="en-US" dirty="0" err="1"/>
              <a:t>разумевање</a:t>
            </a:r>
            <a:r>
              <a:rPr lang="en-US" dirty="0"/>
              <a:t>, </a:t>
            </a:r>
            <a:r>
              <a:rPr lang="en-US" dirty="0" err="1"/>
              <a:t>толеранцију</a:t>
            </a:r>
            <a:r>
              <a:rPr lang="en-US" dirty="0"/>
              <a:t>, </a:t>
            </a:r>
            <a:r>
              <a:rPr lang="en-US" dirty="0" err="1"/>
              <a:t>разна</a:t>
            </a:r>
            <a:r>
              <a:rPr lang="en-US" dirty="0"/>
              <a:t> </a:t>
            </a:r>
            <a:r>
              <a:rPr lang="en-US" dirty="0" err="1"/>
              <a:t>интересовања</a:t>
            </a:r>
            <a:r>
              <a:rPr lang="en-US" dirty="0"/>
              <a:t> -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спорт</a:t>
            </a:r>
            <a:r>
              <a:rPr lang="en-US" dirty="0"/>
              <a:t>, </a:t>
            </a:r>
            <a:r>
              <a:rPr lang="en-US" dirty="0" err="1"/>
              <a:t>културу</a:t>
            </a:r>
            <a:r>
              <a:rPr lang="en-US" dirty="0"/>
              <a:t>, </a:t>
            </a:r>
            <a:r>
              <a:rPr lang="en-US" dirty="0" err="1"/>
              <a:t>постизање</a:t>
            </a:r>
            <a:r>
              <a:rPr lang="en-US" dirty="0"/>
              <a:t> </a:t>
            </a:r>
            <a:r>
              <a:rPr lang="en-US" dirty="0" err="1"/>
              <a:t>доброг</a:t>
            </a:r>
            <a:r>
              <a:rPr lang="en-US" dirty="0"/>
              <a:t> </a:t>
            </a:r>
            <a:r>
              <a:rPr lang="en-US" dirty="0" err="1"/>
              <a:t>успеха</a:t>
            </a:r>
            <a:r>
              <a:rPr lang="en-US" dirty="0"/>
              <a:t> у </a:t>
            </a:r>
            <a:r>
              <a:rPr lang="en-US" dirty="0" err="1"/>
              <a:t>школи</a:t>
            </a:r>
            <a:r>
              <a:rPr lang="en-US" dirty="0"/>
              <a:t> и </a:t>
            </a:r>
            <a:r>
              <a:rPr lang="en-US" dirty="0" err="1"/>
              <a:t>сл</a:t>
            </a:r>
            <a:r>
              <a:rPr lang="en-US" dirty="0"/>
              <a:t>.</a:t>
            </a:r>
          </a:p>
          <a:p>
            <a:r>
              <a:rPr lang="en-US" b="1" i="1" dirty="0" err="1">
                <a:solidFill>
                  <a:srgbClr val="C00000"/>
                </a:solidFill>
              </a:rPr>
              <a:t>Негативан</a:t>
            </a:r>
            <a:r>
              <a:rPr lang="en-US" i="1" dirty="0"/>
              <a:t> </a:t>
            </a:r>
            <a:r>
              <a:rPr lang="en-US" dirty="0"/>
              <a:t>- </a:t>
            </a:r>
            <a:r>
              <a:rPr lang="en-US" dirty="0" err="1"/>
              <a:t>утицај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појединца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манифестује</a:t>
            </a:r>
            <a:r>
              <a:rPr lang="en-US" dirty="0"/>
              <a:t> </a:t>
            </a:r>
            <a:r>
              <a:rPr lang="en-US" dirty="0" err="1"/>
              <a:t>кроз</a:t>
            </a:r>
            <a:r>
              <a:rPr lang="en-US" dirty="0"/>
              <a:t> </a:t>
            </a:r>
            <a:r>
              <a:rPr lang="en-US" dirty="0" err="1"/>
              <a:t>притисак</a:t>
            </a:r>
            <a:r>
              <a:rPr lang="en-US" dirty="0"/>
              <a:t>  </a:t>
            </a:r>
            <a:r>
              <a:rPr lang="en-US" dirty="0" err="1"/>
              <a:t>да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понаша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одева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одређени</a:t>
            </a:r>
            <a:r>
              <a:rPr lang="en-US" dirty="0"/>
              <a:t> </a:t>
            </a:r>
            <a:r>
              <a:rPr lang="en-US" dirty="0" err="1"/>
              <a:t>начин</a:t>
            </a:r>
            <a:r>
              <a:rPr lang="en-US" dirty="0"/>
              <a:t>, </a:t>
            </a:r>
            <a:r>
              <a:rPr lang="en-US" dirty="0" err="1"/>
              <a:t>да</a:t>
            </a:r>
            <a:r>
              <a:rPr lang="en-US" dirty="0"/>
              <a:t> </a:t>
            </a:r>
            <a:r>
              <a:rPr lang="en-US" dirty="0" err="1"/>
              <a:t>слуша</a:t>
            </a:r>
            <a:r>
              <a:rPr lang="en-US" dirty="0"/>
              <a:t> </a:t>
            </a:r>
            <a:r>
              <a:rPr lang="en-US" dirty="0" err="1"/>
              <a:t>одређену</a:t>
            </a:r>
            <a:r>
              <a:rPr lang="en-US" dirty="0"/>
              <a:t> </a:t>
            </a:r>
            <a:r>
              <a:rPr lang="en-US" dirty="0" err="1"/>
              <a:t>врсту</a:t>
            </a:r>
            <a:r>
              <a:rPr lang="en-US" dirty="0"/>
              <a:t> </a:t>
            </a:r>
            <a:r>
              <a:rPr lang="en-US" dirty="0" err="1"/>
              <a:t>музике</a:t>
            </a:r>
            <a:r>
              <a:rPr lang="en-US" dirty="0"/>
              <a:t>, </a:t>
            </a:r>
            <a:r>
              <a:rPr lang="en-US" dirty="0" err="1"/>
              <a:t>конзумира</a:t>
            </a:r>
            <a:r>
              <a:rPr lang="en-US" dirty="0"/>
              <a:t> </a:t>
            </a:r>
            <a:r>
              <a:rPr lang="en-US" dirty="0" err="1" smtClean="0"/>
              <a:t>цигарете</a:t>
            </a:r>
            <a:r>
              <a:rPr lang="en-US" dirty="0" smtClean="0"/>
              <a:t> </a:t>
            </a:r>
            <a:r>
              <a:rPr lang="sr-Cyrl-RS" dirty="0" smtClean="0"/>
              <a:t>или </a:t>
            </a:r>
            <a:r>
              <a:rPr lang="en-US" dirty="0" err="1" smtClean="0"/>
              <a:t>алкохол</a:t>
            </a:r>
            <a:r>
              <a:rPr lang="sr-Cyrl-RS" dirty="0"/>
              <a:t>,</a:t>
            </a:r>
            <a:r>
              <a:rPr lang="en-US" dirty="0" smtClean="0"/>
              <a:t> </a:t>
            </a:r>
            <a:r>
              <a:rPr lang="en-US" dirty="0" err="1"/>
              <a:t>деструктивно</a:t>
            </a:r>
            <a:r>
              <a:rPr lang="en-US" dirty="0"/>
              <a:t> </a:t>
            </a:r>
            <a:r>
              <a:rPr lang="sr-Cyrl-RS" dirty="0" smtClean="0"/>
              <a:t>наступа</a:t>
            </a:r>
            <a:r>
              <a:rPr lang="en-US" dirty="0" smtClean="0"/>
              <a:t> </a:t>
            </a:r>
            <a:r>
              <a:rPr lang="en-US" dirty="0"/>
              <a:t>и </a:t>
            </a:r>
            <a:r>
              <a:rPr lang="en-US" dirty="0" err="1"/>
              <a:t>сл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99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Cyrl-RS" sz="2700" b="1" dirty="0" smtClean="0">
                <a:effectLst/>
              </a:rPr>
              <a:t>начини </a:t>
            </a:r>
            <a:r>
              <a:rPr lang="sr-Cyrl-RS" sz="2700" b="1" dirty="0">
                <a:effectLst/>
              </a:rPr>
              <a:t>утицаја вршњака на </a:t>
            </a:r>
            <a:r>
              <a:rPr lang="sr-Cyrl-RS" sz="2700" b="1" dirty="0" smtClean="0">
                <a:effectLst/>
              </a:rPr>
              <a:t>друге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Cyrl-RS" b="1" i="1" dirty="0">
                <a:solidFill>
                  <a:srgbClr val="C00000"/>
                </a:solidFill>
              </a:rPr>
              <a:t>Потцењивање</a:t>
            </a:r>
            <a:r>
              <a:rPr lang="sr-Cyrl-RS" i="1" dirty="0"/>
              <a:t> </a:t>
            </a:r>
            <a:r>
              <a:rPr lang="sr-Cyrl-RS" dirty="0"/>
              <a:t>(због потцењивања људи стичу утисак да мање вреде и спремни су на све само да избегну понижавања у друштву)</a:t>
            </a:r>
            <a:endParaRPr lang="en-US" dirty="0"/>
          </a:p>
          <a:p>
            <a:r>
              <a:rPr lang="sr-Cyrl-RS" b="1" i="1" dirty="0">
                <a:solidFill>
                  <a:srgbClr val="C00000"/>
                </a:solidFill>
              </a:rPr>
              <a:t>Погрдна</a:t>
            </a:r>
            <a:r>
              <a:rPr lang="sr-Cyrl-RS" i="1" dirty="0">
                <a:solidFill>
                  <a:srgbClr val="C00000"/>
                </a:solidFill>
              </a:rPr>
              <a:t> </a:t>
            </a:r>
            <a:r>
              <a:rPr lang="sr-Cyrl-RS" b="1" i="1" dirty="0">
                <a:solidFill>
                  <a:srgbClr val="C00000"/>
                </a:solidFill>
              </a:rPr>
              <a:t>имена</a:t>
            </a:r>
            <a:r>
              <a:rPr lang="sr-Cyrl-RS" dirty="0">
                <a:solidFill>
                  <a:srgbClr val="C00000"/>
                </a:solidFill>
              </a:rPr>
              <a:t> </a:t>
            </a:r>
            <a:r>
              <a:rPr lang="sr-Cyrl-RS" dirty="0"/>
              <a:t>(нису ретки случајеви где надимак из детињства прати особу цео живот)</a:t>
            </a:r>
            <a:endParaRPr lang="en-US" dirty="0"/>
          </a:p>
          <a:p>
            <a:r>
              <a:rPr lang="sr-Cyrl-RS" b="1" i="1" dirty="0">
                <a:solidFill>
                  <a:srgbClr val="C00000"/>
                </a:solidFill>
              </a:rPr>
              <a:t>Изазивање гриже савести</a:t>
            </a:r>
            <a:r>
              <a:rPr lang="sr-Cyrl-RS" b="1" dirty="0">
                <a:solidFill>
                  <a:srgbClr val="C00000"/>
                </a:solidFill>
              </a:rPr>
              <a:t> </a:t>
            </a:r>
            <a:r>
              <a:rPr lang="sr-Cyrl-RS" dirty="0"/>
              <a:t>(често долази од “добрих” пријатеља, особа  се осети као издајица јер није поступила по њиховој жељи)</a:t>
            </a:r>
            <a:endParaRPr lang="en-US" dirty="0"/>
          </a:p>
          <a:p>
            <a:r>
              <a:rPr lang="sr-Cyrl-RS" b="1" i="1" dirty="0">
                <a:solidFill>
                  <a:srgbClr val="C00000"/>
                </a:solidFill>
              </a:rPr>
              <a:t>Избегавање</a:t>
            </a:r>
            <a:r>
              <a:rPr lang="sr-Cyrl-RS" i="1" dirty="0"/>
              <a:t> </a:t>
            </a:r>
            <a:r>
              <a:rPr lang="sr-Cyrl-RS" dirty="0"/>
              <a:t>(део групе искључује могућност да им се прикључи нов или изопшти стари члан, иако то није мишљење целе групе)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93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sr-Cyrl-RS" sz="2700" b="1" dirty="0" smtClean="0">
                <a:effectLst/>
              </a:rPr>
              <a:t>особа </a:t>
            </a:r>
            <a:r>
              <a:rPr lang="sr-Cyrl-RS" sz="2700" b="1" dirty="0">
                <a:effectLst/>
              </a:rPr>
              <a:t>који врши притисак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dirty="0" smtClean="0"/>
              <a:t>Особе </a:t>
            </a:r>
            <a:r>
              <a:rPr lang="sr-Cyrl-RS" dirty="0"/>
              <a:t>које врше притисак немају довољно самопоуздања и користе притисак као једини начин да друге задрже поред себе.  У</a:t>
            </a:r>
            <a:r>
              <a:rPr lang="sr-Cyrl-RS" dirty="0" smtClean="0"/>
              <a:t>главном </a:t>
            </a:r>
            <a:r>
              <a:rPr lang="sr-Cyrl-RS" dirty="0"/>
              <a:t>су </a:t>
            </a:r>
            <a:r>
              <a:rPr lang="sr-Cyrl-RS" dirty="0" smtClean="0"/>
              <a:t>у друштву са </a:t>
            </a:r>
            <a:r>
              <a:rPr lang="sr-Cyrl-RS" dirty="0"/>
              <a:t>неким, и докле год их </a:t>
            </a:r>
            <a:r>
              <a:rPr lang="sr-Cyrl-RS" dirty="0" smtClean="0"/>
              <a:t>тај неко подржава, </a:t>
            </a:r>
            <a:r>
              <a:rPr lang="sr-Cyrl-RS" dirty="0"/>
              <a:t>неће променити своје понашање. Последице пријатељстава стечених принудом воде ка неминовном напуштању од стране принуђене особе чим она превазиђе страх који осећа према особи која  врши притисак.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11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685800"/>
          </a:xfrm>
        </p:spPr>
        <p:txBody>
          <a:bodyPr>
            <a:normAutofit/>
          </a:bodyPr>
          <a:lstStyle/>
          <a:p>
            <a:pPr algn="ctr"/>
            <a:r>
              <a:rPr lang="sr-Cyrl-RS" sz="2400" cap="non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ОСОБА НА КОЈУ СЕ ВРШИ ПРИТИСАК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Cyrl-RS" dirty="0" smtClean="0"/>
              <a:t>Уколико је неко прихватио </a:t>
            </a:r>
            <a:r>
              <a:rPr lang="sr-Cyrl-RS" dirty="0"/>
              <a:t>оно што су други желели,  и после тога се </a:t>
            </a:r>
            <a:r>
              <a:rPr lang="sr-Cyrl-RS" dirty="0" smtClean="0"/>
              <a:t>покајао, </a:t>
            </a:r>
            <a:r>
              <a:rPr lang="sr-Cyrl-RS" dirty="0"/>
              <a:t>или је </a:t>
            </a:r>
            <a:r>
              <a:rPr lang="sr-Cyrl-RS" dirty="0" smtClean="0"/>
              <a:t>прихватио </a:t>
            </a:r>
            <a:r>
              <a:rPr lang="sr-Cyrl-RS" dirty="0"/>
              <a:t>не размишљајући о последицама,  жртва је вршњачког притиска.</a:t>
            </a:r>
            <a:endParaRPr lang="en-US" dirty="0"/>
          </a:p>
          <a:p>
            <a:r>
              <a:rPr lang="sr-Cyrl-RS" dirty="0" smtClean="0"/>
              <a:t>Постоје </a:t>
            </a:r>
            <a:r>
              <a:rPr lang="sr-Cyrl-RS" b="1" dirty="0">
                <a:solidFill>
                  <a:srgbClr val="C00000"/>
                </a:solidFill>
              </a:rPr>
              <a:t>три корака </a:t>
            </a:r>
            <a:r>
              <a:rPr lang="sr-Cyrl-RS" dirty="0" smtClean="0"/>
              <a:t>које треба </a:t>
            </a:r>
            <a:r>
              <a:rPr lang="sr-Cyrl-RS" dirty="0"/>
              <a:t>да предузме да би се ефикасно </a:t>
            </a:r>
            <a:r>
              <a:rPr lang="sr-Cyrl-RS" dirty="0" smtClean="0"/>
              <a:t>супротставио </a:t>
            </a:r>
            <a:r>
              <a:rPr lang="sr-Cyrl-RS" dirty="0"/>
              <a:t>вршњачком притиску</a:t>
            </a:r>
            <a:r>
              <a:rPr lang="sr-Cyrl-RS" dirty="0" smtClean="0"/>
              <a:t>:</a:t>
            </a:r>
          </a:p>
          <a:p>
            <a:r>
              <a:rPr lang="sr-Cyrl-RS" dirty="0" smtClean="0"/>
              <a:t>Размишљање</a:t>
            </a:r>
          </a:p>
          <a:p>
            <a:r>
              <a:rPr lang="sr-Cyrl-RS" dirty="0" smtClean="0"/>
              <a:t>Удаљавање</a:t>
            </a:r>
          </a:p>
          <a:p>
            <a:r>
              <a:rPr lang="sr-Cyrl-RS" dirty="0" smtClean="0"/>
              <a:t>Одлучно </a:t>
            </a:r>
            <a:r>
              <a:rPr lang="sr-Cyrl-RS" sz="2600" b="1" dirty="0" smtClean="0">
                <a:solidFill>
                  <a:srgbClr val="C00000"/>
                </a:solidFill>
              </a:rPr>
              <a:t>НЕ</a:t>
            </a:r>
            <a:endParaRPr lang="en-US" sz="2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76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sr-Cyrl-RS" sz="2400" cap="non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РАЗМИШЉАЊЕ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smtClean="0"/>
          </a:p>
          <a:p>
            <a:pPr lvl="0"/>
            <a:r>
              <a:rPr lang="en-US" smtClean="0"/>
              <a:t>Да ли се то коси са његовим уверењима?</a:t>
            </a:r>
          </a:p>
          <a:p>
            <a:pPr lvl="0"/>
            <a:r>
              <a:rPr lang="en-US" smtClean="0"/>
              <a:t>Да ли тиме може некога да повреди?</a:t>
            </a:r>
          </a:p>
          <a:p>
            <a:r>
              <a:rPr lang="en-US" smtClean="0"/>
              <a:t>Да ли би то волео да неко уради њему?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700" b="1" dirty="0" err="1">
                <a:effectLst/>
              </a:rPr>
              <a:t>Удаљавање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/>
              <a:t>Да</a:t>
            </a:r>
            <a:r>
              <a:rPr lang="en-US" dirty="0"/>
              <a:t> </a:t>
            </a:r>
            <a:r>
              <a:rPr lang="en-US" dirty="0" err="1"/>
              <a:t>нема</a:t>
            </a:r>
            <a:r>
              <a:rPr lang="en-US" dirty="0"/>
              <a:t> </a:t>
            </a:r>
            <a:r>
              <a:rPr lang="en-US" dirty="0" err="1"/>
              <a:t>никакве</a:t>
            </a:r>
            <a:r>
              <a:rPr lang="en-US" dirty="0"/>
              <a:t> </a:t>
            </a:r>
            <a:r>
              <a:rPr lang="en-US" dirty="0" err="1"/>
              <a:t>потребе</a:t>
            </a:r>
            <a:r>
              <a:rPr lang="en-US" dirty="0"/>
              <a:t> </a:t>
            </a:r>
            <a:r>
              <a:rPr lang="en-US" dirty="0" err="1"/>
              <a:t>да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дружи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људима</a:t>
            </a:r>
            <a:r>
              <a:rPr lang="en-US" dirty="0"/>
              <a:t> </a:t>
            </a:r>
            <a:r>
              <a:rPr lang="en-US" dirty="0" err="1"/>
              <a:t>који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њега</a:t>
            </a:r>
            <a:r>
              <a:rPr lang="en-US" dirty="0"/>
              <a:t> </a:t>
            </a:r>
            <a:r>
              <a:rPr lang="en-US" dirty="0" err="1"/>
              <a:t>врше</a:t>
            </a:r>
            <a:r>
              <a:rPr lang="en-US" dirty="0"/>
              <a:t> </a:t>
            </a:r>
            <a:r>
              <a:rPr lang="en-US" dirty="0" err="1" smtClean="0"/>
              <a:t>притисак</a:t>
            </a:r>
            <a:r>
              <a:rPr lang="sr-Cyrl-RS" dirty="0"/>
              <a:t>;</a:t>
            </a:r>
            <a:endParaRPr lang="en-US" dirty="0"/>
          </a:p>
          <a:p>
            <a:pPr lvl="0"/>
            <a:r>
              <a:rPr lang="en-US" dirty="0" err="1"/>
              <a:t>Да</a:t>
            </a:r>
            <a:r>
              <a:rPr lang="en-US" dirty="0"/>
              <a:t> </a:t>
            </a:r>
            <a:r>
              <a:rPr lang="en-US" dirty="0" err="1"/>
              <a:t>јасно</a:t>
            </a:r>
            <a:r>
              <a:rPr lang="en-US" dirty="0"/>
              <a:t> </a:t>
            </a:r>
            <a:r>
              <a:rPr lang="en-US" dirty="0" err="1"/>
              <a:t>стави</a:t>
            </a:r>
            <a:r>
              <a:rPr lang="en-US" dirty="0"/>
              <a:t> </a:t>
            </a:r>
            <a:r>
              <a:rPr lang="en-US" dirty="0" err="1"/>
              <a:t>до</a:t>
            </a:r>
            <a:r>
              <a:rPr lang="en-US" dirty="0"/>
              <a:t> </a:t>
            </a:r>
            <a:r>
              <a:rPr lang="en-US" dirty="0" err="1"/>
              <a:t>знања</a:t>
            </a:r>
            <a:r>
              <a:rPr lang="en-US" dirty="0"/>
              <a:t> </a:t>
            </a:r>
            <a:r>
              <a:rPr lang="en-US" dirty="0" err="1"/>
              <a:t>да</a:t>
            </a:r>
            <a:r>
              <a:rPr lang="en-US" dirty="0"/>
              <a:t> </a:t>
            </a:r>
            <a:r>
              <a:rPr lang="en-US" dirty="0" err="1"/>
              <a:t>неће</a:t>
            </a:r>
            <a:r>
              <a:rPr lang="en-US" dirty="0"/>
              <a:t> </a:t>
            </a:r>
            <a:r>
              <a:rPr lang="en-US" dirty="0" err="1"/>
              <a:t>да</a:t>
            </a:r>
            <a:r>
              <a:rPr lang="en-US" dirty="0"/>
              <a:t> </a:t>
            </a:r>
            <a:r>
              <a:rPr lang="en-US" dirty="0" err="1"/>
              <a:t>расправља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ту</a:t>
            </a:r>
            <a:r>
              <a:rPr lang="en-US" dirty="0"/>
              <a:t> </a:t>
            </a:r>
            <a:r>
              <a:rPr lang="en-US" dirty="0" err="1" smtClean="0"/>
              <a:t>тему</a:t>
            </a:r>
            <a:r>
              <a:rPr lang="sr-Cyrl-RS" dirty="0" smtClean="0"/>
              <a:t>;</a:t>
            </a:r>
            <a:endParaRPr lang="en-US" dirty="0"/>
          </a:p>
          <a:p>
            <a:pPr lvl="0"/>
            <a:r>
              <a:rPr lang="en-US" dirty="0" err="1"/>
              <a:t>Да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извини</a:t>
            </a:r>
            <a:r>
              <a:rPr lang="en-US" dirty="0"/>
              <a:t> и </a:t>
            </a:r>
            <a:r>
              <a:rPr lang="en-US" dirty="0" err="1" smtClean="0"/>
              <a:t>удаљи</a:t>
            </a:r>
            <a:r>
              <a:rPr lang="sr-Cyrl-RS" dirty="0" smtClean="0"/>
              <a:t>;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43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81000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effectLst/>
              </a:rPr>
              <a:t> </a:t>
            </a:r>
            <a:r>
              <a:rPr lang="en-US" sz="2700" b="1" dirty="0" err="1">
                <a:effectLst/>
              </a:rPr>
              <a:t>Одлучно</a:t>
            </a:r>
            <a:r>
              <a:rPr lang="en-US" sz="2700" b="1" dirty="0">
                <a:effectLst/>
              </a:rPr>
              <a:t> </a:t>
            </a:r>
            <a:r>
              <a:rPr lang="en-US" sz="2700" b="1" dirty="0">
                <a:solidFill>
                  <a:srgbClr val="C00000"/>
                </a:solidFill>
                <a:effectLst/>
              </a:rPr>
              <a:t>НЕ</a:t>
            </a:r>
            <a:r>
              <a:rPr lang="en-US" sz="2700" dirty="0">
                <a:solidFill>
                  <a:srgbClr val="C00000"/>
                </a:solidFill>
                <a:effectLst/>
              </a:rPr>
              <a:t/>
            </a:r>
            <a:br>
              <a:rPr lang="en-US" sz="2700" dirty="0">
                <a:solidFill>
                  <a:srgbClr val="C00000"/>
                </a:solidFill>
                <a:effectLst/>
              </a:rPr>
            </a:br>
            <a:endParaRPr lang="en-US" sz="27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/>
              <a:t>Да</a:t>
            </a:r>
            <a:r>
              <a:rPr lang="en-US" dirty="0"/>
              <a:t> </a:t>
            </a:r>
            <a:r>
              <a:rPr lang="en-US" dirty="0" err="1"/>
              <a:t>одлучно</a:t>
            </a:r>
            <a:r>
              <a:rPr lang="en-US" dirty="0"/>
              <a:t> </a:t>
            </a:r>
            <a:r>
              <a:rPr lang="en-US" dirty="0" err="1"/>
              <a:t>брани</a:t>
            </a:r>
            <a:r>
              <a:rPr lang="en-US" dirty="0"/>
              <a:t> </a:t>
            </a:r>
            <a:r>
              <a:rPr lang="en-US" dirty="0" err="1"/>
              <a:t>свој</a:t>
            </a:r>
            <a:r>
              <a:rPr lang="en-US" dirty="0"/>
              <a:t> </a:t>
            </a:r>
            <a:r>
              <a:rPr lang="en-US" dirty="0" err="1"/>
              <a:t>став</a:t>
            </a:r>
            <a:r>
              <a:rPr lang="en-US" dirty="0"/>
              <a:t>, и </a:t>
            </a:r>
            <a:r>
              <a:rPr lang="en-US" dirty="0" err="1"/>
              <a:t>да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 smtClean="0"/>
              <a:t>поколеба</a:t>
            </a:r>
            <a:r>
              <a:rPr lang="sr-Cyrl-RS" dirty="0" smtClean="0"/>
              <a:t>;</a:t>
            </a:r>
            <a:endParaRPr lang="en-US" dirty="0"/>
          </a:p>
          <a:p>
            <a:pPr lvl="0"/>
            <a:r>
              <a:rPr lang="en-US" dirty="0" err="1"/>
              <a:t>Да</a:t>
            </a:r>
            <a:r>
              <a:rPr lang="en-US" dirty="0"/>
              <a:t> </a:t>
            </a:r>
            <a:r>
              <a:rPr lang="en-US" dirty="0" err="1"/>
              <a:t>верује</a:t>
            </a:r>
            <a:r>
              <a:rPr lang="en-US" dirty="0"/>
              <a:t>  </a:t>
            </a:r>
            <a:r>
              <a:rPr lang="en-US" dirty="0" err="1"/>
              <a:t>да</a:t>
            </a:r>
            <a:r>
              <a:rPr lang="en-US" dirty="0"/>
              <a:t> </a:t>
            </a:r>
            <a:r>
              <a:rPr lang="en-US" dirty="0" err="1"/>
              <a:t>ако</a:t>
            </a:r>
            <a:r>
              <a:rPr lang="en-US" dirty="0"/>
              <a:t> </a:t>
            </a:r>
            <a:r>
              <a:rPr lang="en-US" dirty="0" err="1"/>
              <a:t>је</a:t>
            </a:r>
            <a:r>
              <a:rPr lang="en-US" dirty="0"/>
              <a:t> </a:t>
            </a:r>
            <a:r>
              <a:rPr lang="en-US" dirty="0" err="1"/>
              <a:t>његова</a:t>
            </a:r>
            <a:r>
              <a:rPr lang="en-US" dirty="0"/>
              <a:t>  </a:t>
            </a:r>
            <a:r>
              <a:rPr lang="en-US" dirty="0" err="1"/>
              <a:t>одлука</a:t>
            </a:r>
            <a:r>
              <a:rPr lang="en-US" dirty="0"/>
              <a:t> </a:t>
            </a:r>
            <a:r>
              <a:rPr lang="en-US" dirty="0" err="1"/>
              <a:t>исправна</a:t>
            </a:r>
            <a:r>
              <a:rPr lang="en-US" dirty="0"/>
              <a:t>, </a:t>
            </a:r>
            <a:r>
              <a:rPr lang="en-US" dirty="0" err="1"/>
              <a:t>да</a:t>
            </a:r>
            <a:r>
              <a:rPr lang="en-US" dirty="0"/>
              <a:t> </a:t>
            </a:r>
            <a:r>
              <a:rPr lang="en-US" dirty="0" err="1"/>
              <a:t>ће</a:t>
            </a:r>
            <a:r>
              <a:rPr lang="en-US" dirty="0"/>
              <a:t>  у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ће</a:t>
            </a:r>
            <a:r>
              <a:rPr lang="en-US" dirty="0"/>
              <a:t> </a:t>
            </a:r>
            <a:r>
              <a:rPr lang="en-US" dirty="0" err="1"/>
              <a:t>поверовати</a:t>
            </a:r>
            <a:r>
              <a:rPr lang="en-US" dirty="0"/>
              <a:t> и </a:t>
            </a:r>
            <a:r>
              <a:rPr lang="en-US" dirty="0" err="1" smtClean="0"/>
              <a:t>други</a:t>
            </a:r>
            <a:r>
              <a:rPr lang="sr-Cyrl-RS" dirty="0" smtClean="0"/>
              <a:t>;</a:t>
            </a:r>
            <a:endParaRPr lang="en-US" dirty="0"/>
          </a:p>
          <a:p>
            <a:pPr lvl="0"/>
            <a:r>
              <a:rPr lang="en-US" dirty="0" err="1"/>
              <a:t>Да</a:t>
            </a:r>
            <a:r>
              <a:rPr lang="en-US" dirty="0"/>
              <a:t> </a:t>
            </a:r>
            <a:r>
              <a:rPr lang="en-US" dirty="0" err="1"/>
              <a:t>буде</a:t>
            </a:r>
            <a:r>
              <a:rPr lang="en-US" dirty="0"/>
              <a:t> </a:t>
            </a:r>
            <a:r>
              <a:rPr lang="en-US" dirty="0" err="1"/>
              <a:t>пријатан</a:t>
            </a:r>
            <a:r>
              <a:rPr lang="en-US" dirty="0"/>
              <a:t> у </a:t>
            </a:r>
            <a:r>
              <a:rPr lang="en-US" dirty="0" err="1"/>
              <a:t>разговору</a:t>
            </a:r>
            <a:r>
              <a:rPr lang="en-US" dirty="0"/>
              <a:t> и </a:t>
            </a:r>
            <a:r>
              <a:rPr lang="en-US" dirty="0" err="1"/>
              <a:t>ако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слаже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 smtClean="0"/>
              <a:t>неким</a:t>
            </a:r>
            <a:r>
              <a:rPr lang="sr-Cyrl-RS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41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86800" cy="609600"/>
          </a:xfrm>
        </p:spPr>
        <p:txBody>
          <a:bodyPr>
            <a:normAutofit/>
          </a:bodyPr>
          <a:lstStyle/>
          <a:p>
            <a:pPr algn="ctr"/>
            <a:r>
              <a:rPr lang="sr-Cyrl-RS" sz="2400" b="1" dirty="0">
                <a:effectLst/>
              </a:rPr>
              <a:t>примери успешног одолевања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r-Cyrl-RS" dirty="0"/>
              <a:t>Хајде да пробамо нешто друго, можда ће бити </a:t>
            </a:r>
            <a:r>
              <a:rPr lang="sr-Cyrl-RS" dirty="0" smtClean="0"/>
              <a:t>боље;</a:t>
            </a:r>
            <a:endParaRPr lang="en-US" dirty="0"/>
          </a:p>
          <a:p>
            <a:pPr lvl="0"/>
            <a:r>
              <a:rPr lang="sr-Cyrl-RS" dirty="0"/>
              <a:t>Ви имате своје закључке</a:t>
            </a:r>
            <a:r>
              <a:rPr lang="sr-Cyrl-RS" dirty="0" smtClean="0"/>
              <a:t>, </a:t>
            </a:r>
            <a:r>
              <a:rPr lang="sr-Cyrl-RS" dirty="0"/>
              <a:t>ја имам </a:t>
            </a:r>
            <a:r>
              <a:rPr lang="sr-Cyrl-RS" dirty="0" smtClean="0"/>
              <a:t>своје;</a:t>
            </a:r>
            <a:endParaRPr lang="en-US" dirty="0"/>
          </a:p>
          <a:p>
            <a:pPr lvl="0"/>
            <a:r>
              <a:rPr lang="sr-Cyrl-RS" dirty="0"/>
              <a:t>Ако смо пријатељи, не морамо у свему да се </a:t>
            </a:r>
            <a:r>
              <a:rPr lang="sr-Cyrl-RS" dirty="0" smtClean="0"/>
              <a:t>сложимо;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82</TotalTime>
  <Words>449</Words>
  <Application>Microsoft Office PowerPoint</Application>
  <PresentationFormat>On-screen Show (4:3)</PresentationFormat>
  <Paragraphs>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Franklin Gothic Book</vt:lpstr>
      <vt:lpstr>Franklin Gothic Medium</vt:lpstr>
      <vt:lpstr>Wingdings 2</vt:lpstr>
      <vt:lpstr>Trek</vt:lpstr>
      <vt:lpstr>               Притисак вршњака  </vt:lpstr>
      <vt:lpstr>Позитиван и негативан утицај вршњака </vt:lpstr>
      <vt:lpstr>начини утицаја вршњака на друге </vt:lpstr>
      <vt:lpstr>особа који врши притисак </vt:lpstr>
      <vt:lpstr>ОСОБА НА КОЈУ СЕ ВРШИ ПРИТИСАК</vt:lpstr>
      <vt:lpstr>РАЗМИШЉАЊЕ </vt:lpstr>
      <vt:lpstr>Удаљавање </vt:lpstr>
      <vt:lpstr> Одлучно НЕ </vt:lpstr>
      <vt:lpstr>примери успешног одолевања </vt:lpstr>
      <vt:lpstr>   ХВАЛА НА ПАЖЊИ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Притисак вршњака</dc:title>
  <dc:creator>yy</dc:creator>
  <cp:lastModifiedBy>Pavle</cp:lastModifiedBy>
  <cp:revision>9</cp:revision>
  <dcterms:created xsi:type="dcterms:W3CDTF">2020-12-03T12:16:15Z</dcterms:created>
  <dcterms:modified xsi:type="dcterms:W3CDTF">2020-12-07T09:37:56Z</dcterms:modified>
</cp:coreProperties>
</file>